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872" r:id="rId4"/>
  </p:sldMasterIdLst>
  <p:notesMasterIdLst>
    <p:notesMasterId r:id="rId16"/>
  </p:notesMasterIdLst>
  <p:handoutMasterIdLst>
    <p:handoutMasterId r:id="rId17"/>
  </p:handoutMasterIdLst>
  <p:sldIdLst>
    <p:sldId id="256" r:id="rId5"/>
    <p:sldId id="264" r:id="rId6"/>
    <p:sldId id="287" r:id="rId7"/>
    <p:sldId id="294" r:id="rId8"/>
    <p:sldId id="296" r:id="rId9"/>
    <p:sldId id="288" r:id="rId10"/>
    <p:sldId id="297" r:id="rId11"/>
    <p:sldId id="257" r:id="rId12"/>
    <p:sldId id="299" r:id="rId13"/>
    <p:sldId id="285" r:id="rId14"/>
    <p:sldId id="29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9EB6CD75-A0FC-46C6-97B6-8D5E358426B7}">
          <p14:sldIdLst>
            <p14:sldId id="256"/>
            <p14:sldId id="264"/>
            <p14:sldId id="287"/>
            <p14:sldId id="294"/>
            <p14:sldId id="296"/>
            <p14:sldId id="288"/>
            <p14:sldId id="297"/>
            <p14:sldId id="257"/>
            <p14:sldId id="299"/>
            <p14:sldId id="285"/>
            <p14:sldId id="29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1E42"/>
    <a:srgbClr val="CCFFFF"/>
    <a:srgbClr val="66CCFF"/>
    <a:srgbClr val="E2DED9"/>
    <a:srgbClr val="FDFDFD"/>
    <a:srgbClr val="DEDBD8"/>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C2FFA5D-87B4-456A-9821-1D502468CF0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notesViewPr>
    <p:cSldViewPr snapToGrid="0">
      <p:cViewPr varScale="1">
        <p:scale>
          <a:sx n="89" d="100"/>
          <a:sy n="89" d="100"/>
        </p:scale>
        <p:origin x="300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 xmlns:a16="http://schemas.microsoft.com/office/drawing/2014/main" id="{79C598A0-6389-4FD0-A026-3AC0926C56D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 xmlns:a16="http://schemas.microsoft.com/office/drawing/2014/main" id="{F185631D-31E2-4332-B315-61BF10A509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C2460A-72C2-479A-824B-679D81ADC588}" type="datetimeFigureOut">
              <a:rPr lang="ru-RU" smtClean="0"/>
              <a:t>26.06.2022</a:t>
            </a:fld>
            <a:endParaRPr lang="ru-RU"/>
          </a:p>
        </p:txBody>
      </p:sp>
      <p:sp>
        <p:nvSpPr>
          <p:cNvPr id="4" name="Нижний колонтитул 3">
            <a:extLst>
              <a:ext uri="{FF2B5EF4-FFF2-40B4-BE49-F238E27FC236}">
                <a16:creationId xmlns="" xmlns:a16="http://schemas.microsoft.com/office/drawing/2014/main" id="{23E1C65D-4A71-47AF-BD76-FABBAD42A7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 xmlns:a16="http://schemas.microsoft.com/office/drawing/2014/main" id="{093BB66C-7ABE-4C2A-84D7-AE05BA407AF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F1539DD-A92B-4F1C-BC38-2E7C8B88CEBD}" type="slidenum">
              <a:rPr lang="ru-RU" smtClean="0"/>
              <a:t>‹#›</a:t>
            </a:fld>
            <a:endParaRPr lang="ru-RU"/>
          </a:p>
        </p:txBody>
      </p:sp>
    </p:spTree>
    <p:extLst>
      <p:ext uri="{BB962C8B-B14F-4D97-AF65-F5344CB8AC3E}">
        <p14:creationId xmlns:p14="http://schemas.microsoft.com/office/powerpoint/2010/main" val="33653286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noProof="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465A44-E243-40BB-AAED-976B10DE93EF}" type="datetimeFigureOut">
              <a:rPr lang="ru-RU" noProof="0" smtClean="0"/>
              <a:t>26.06.2022</a:t>
            </a:fld>
            <a:endParaRPr lang="ru-RU" noProof="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noProof="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CC0BD4-A34C-469F-B9A9-E8F46BC93518}" type="slidenum">
              <a:rPr lang="ru-RU" noProof="0" smtClean="0"/>
              <a:t>‹#›</a:t>
            </a:fld>
            <a:endParaRPr lang="ru-RU" noProof="0"/>
          </a:p>
        </p:txBody>
      </p:sp>
    </p:spTree>
    <p:extLst>
      <p:ext uri="{BB962C8B-B14F-4D97-AF65-F5344CB8AC3E}">
        <p14:creationId xmlns:p14="http://schemas.microsoft.com/office/powerpoint/2010/main" val="25076706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fld id="{E1CC0BD4-A34C-469F-B9A9-E8F46BC93518}" type="slidenum">
              <a:rPr lang="ru-RU" noProof="0" smtClean="0"/>
              <a:t>1</a:t>
            </a:fld>
            <a:endParaRPr lang="ru-RU" noProof="0"/>
          </a:p>
        </p:txBody>
      </p:sp>
    </p:spTree>
    <p:extLst>
      <p:ext uri="{BB962C8B-B14F-4D97-AF65-F5344CB8AC3E}">
        <p14:creationId xmlns:p14="http://schemas.microsoft.com/office/powerpoint/2010/main" val="4233769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fld id="{E1CC0BD4-A34C-469F-B9A9-E8F46BC93518}" type="slidenum">
              <a:rPr lang="ru-RU" noProof="0" smtClean="0"/>
              <a:t>8</a:t>
            </a:fld>
            <a:endParaRPr lang="ru-RU" noProof="0"/>
          </a:p>
        </p:txBody>
      </p:sp>
    </p:spTree>
    <p:extLst>
      <p:ext uri="{BB962C8B-B14F-4D97-AF65-F5344CB8AC3E}">
        <p14:creationId xmlns:p14="http://schemas.microsoft.com/office/powerpoint/2010/main" val="2184082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fld id="{E1CC0BD4-A34C-469F-B9A9-E8F46BC93518}" type="slidenum">
              <a:rPr lang="ru-RU" noProof="0" smtClean="0"/>
              <a:t>9</a:t>
            </a:fld>
            <a:endParaRPr lang="ru-RU" noProof="0"/>
          </a:p>
        </p:txBody>
      </p:sp>
    </p:spTree>
    <p:extLst>
      <p:ext uri="{BB962C8B-B14F-4D97-AF65-F5344CB8AC3E}">
        <p14:creationId xmlns:p14="http://schemas.microsoft.com/office/powerpoint/2010/main" val="3426137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319548660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189996568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68C029-DB55-4711-BF78-58FBB075B157}" type="slidenum">
              <a:rPr lang="es-ES" smtClean="0"/>
              <a:pPr/>
              <a:t>‹#›</a:t>
            </a:fld>
            <a:endParaRPr lang="es-E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6393179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355886606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8C029-DB55-4711-BF78-58FBB075B157}" type="slidenum">
              <a:rPr lang="es-ES" smtClean="0"/>
              <a:pPr/>
              <a:t>‹#›</a:t>
            </a:fld>
            <a:endParaRPr lang="es-E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6191623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25480514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170620108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157004686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rtlCol="0" anchor="t"/>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10"/>
          </p:nvPr>
        </p:nvSpPr>
        <p:spPr/>
        <p:txBody>
          <a:bodyPr rtlCol="0"/>
          <a:lstStyle/>
          <a:p>
            <a:pPr rtl="0"/>
            <a:fld id="{40425941-3DD5-41F9-B09F-193FEF772587}" type="datetime1">
              <a:rPr lang="ru-RU" noProof="0" smtClean="0"/>
              <a:t>26.06.2022</a:t>
            </a:fld>
            <a:endParaRPr lang="ru-RU" noProof="0"/>
          </a:p>
        </p:txBody>
      </p:sp>
      <p:sp>
        <p:nvSpPr>
          <p:cNvPr id="5" name="Нижний колонтитул 4"/>
          <p:cNvSpPr>
            <a:spLocks noGrp="1"/>
          </p:cNvSpPr>
          <p:nvPr>
            <p:ph type="ftr" sz="quarter" idx="11"/>
          </p:nvPr>
        </p:nvSpPr>
        <p:spPr/>
        <p:txBody>
          <a:bodyPr rtlCol="0"/>
          <a:lstStyle/>
          <a:p>
            <a:pPr rtl="0"/>
            <a:r>
              <a:rPr lang="ru-RU" noProof="0"/>
              <a:t>Добавьте здесь нижний колонтитул</a:t>
            </a:r>
          </a:p>
        </p:txBody>
      </p:sp>
      <p:cxnSp>
        <p:nvCxnSpPr>
          <p:cNvPr id="33" name="Прямая соединительная линия 32"/>
          <p:cNvCxnSpPr/>
          <p:nvPr/>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6" name="Заголовок 5">
            <a:extLst>
              <a:ext uri="{FF2B5EF4-FFF2-40B4-BE49-F238E27FC236}">
                <a16:creationId xmlns="" xmlns:a16="http://schemas.microsoft.com/office/drawing/2014/main" id="{C414FF1F-6558-4E39-87DB-276E44F5477C}"/>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16549341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Объект с подписью">
    <p:spTree>
      <p:nvGrpSpPr>
        <p:cNvPr id="1" name=""/>
        <p:cNvGrpSpPr/>
        <p:nvPr/>
      </p:nvGrpSpPr>
      <p:grpSpPr>
        <a:xfrm>
          <a:off x="0" y="0"/>
          <a:ext cx="0" cy="0"/>
          <a:chOff x="0" y="0"/>
          <a:chExt cx="0" cy="0"/>
        </a:xfrm>
      </p:grpSpPr>
      <p:sp>
        <p:nvSpPr>
          <p:cNvPr id="3" name="Объект 2"/>
          <p:cNvSpPr>
            <a:spLocks noGrp="1"/>
          </p:cNvSpPr>
          <p:nvPr>
            <p:ph idx="1"/>
          </p:nvPr>
        </p:nvSpPr>
        <p:spPr>
          <a:xfrm>
            <a:off x="5095246" y="1645522"/>
            <a:ext cx="5807176" cy="3840852"/>
          </a:xfrm>
        </p:spPr>
        <p:txBody>
          <a:bodyPr rtlCol="0" anchor="ct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Текст 3"/>
          <p:cNvSpPr>
            <a:spLocks noGrp="1"/>
          </p:cNvSpPr>
          <p:nvPr>
            <p:ph type="body" sz="half" idx="2"/>
          </p:nvPr>
        </p:nvSpPr>
        <p:spPr>
          <a:xfrm>
            <a:off x="1290909" y="1645522"/>
            <a:ext cx="3600000" cy="3836725"/>
          </a:xfrm>
        </p:spPr>
        <p:txBody>
          <a:bodyPr rtlCol="0"/>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p:txBody>
          <a:bodyPr rtlCol="0"/>
          <a:lstStyle/>
          <a:p>
            <a:pPr rtl="0"/>
            <a:fld id="{98477DC9-5435-44D0-95AB-3C3F83189E16}" type="datetime1">
              <a:rPr lang="ru-RU" noProof="0" smtClean="0"/>
              <a:t>26.06.2022</a:t>
            </a:fld>
            <a:endParaRPr lang="ru-RU" noProof="0"/>
          </a:p>
        </p:txBody>
      </p:sp>
      <p:sp>
        <p:nvSpPr>
          <p:cNvPr id="6" name="Нижний колонтитул 5"/>
          <p:cNvSpPr>
            <a:spLocks noGrp="1"/>
          </p:cNvSpPr>
          <p:nvPr>
            <p:ph type="ftr" sz="quarter" idx="11"/>
          </p:nvPr>
        </p:nvSpPr>
        <p:spPr/>
        <p:txBody>
          <a:bodyPr rtlCol="0"/>
          <a:lstStyle/>
          <a:p>
            <a:pPr rtl="0"/>
            <a:r>
              <a:rPr lang="ru-RU" noProof="0"/>
              <a:t>Добавьте здесь нижний колонтитул</a:t>
            </a:r>
          </a:p>
        </p:txBody>
      </p:sp>
      <p:cxnSp>
        <p:nvCxnSpPr>
          <p:cNvPr id="9" name="Прямая соединительная линия 8">
            <a:extLst>
              <a:ext uri="{FF2B5EF4-FFF2-40B4-BE49-F238E27FC236}">
                <a16:creationId xmlns="" xmlns:a16="http://schemas.microsoft.com/office/drawing/2014/main" id="{6CC09F73-0AD6-4A1E-A331-75A00B80898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Заголовок 6">
            <a:extLst>
              <a:ext uri="{FF2B5EF4-FFF2-40B4-BE49-F238E27FC236}">
                <a16:creationId xmlns="" xmlns:a16="http://schemas.microsoft.com/office/drawing/2014/main" id="{1B74F78C-6D32-47C3-ABB2-6E7092A9C4A3}"/>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14602679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rtlCol="0"/>
          <a:lstStyle/>
          <a:p>
            <a:pPr rtl="0"/>
            <a:fld id="{9FA3EBBD-1E81-4456-8129-DF67B1ED666B}" type="datetime1">
              <a:rPr lang="ru-RU" noProof="0" smtClean="0"/>
              <a:t>26.06.2022</a:t>
            </a:fld>
            <a:endParaRPr lang="ru-RU" noProof="0"/>
          </a:p>
        </p:txBody>
      </p:sp>
      <p:sp>
        <p:nvSpPr>
          <p:cNvPr id="4" name="Нижний колонтитул 3"/>
          <p:cNvSpPr>
            <a:spLocks noGrp="1"/>
          </p:cNvSpPr>
          <p:nvPr>
            <p:ph type="ftr" sz="quarter" idx="11"/>
          </p:nvPr>
        </p:nvSpPr>
        <p:spPr/>
        <p:txBody>
          <a:bodyPr rtlCol="0"/>
          <a:lstStyle/>
          <a:p>
            <a:pPr rtl="0"/>
            <a:r>
              <a:rPr lang="ru-RU" noProof="0"/>
              <a:t>Добавьте здесь нижний колонтитул</a:t>
            </a:r>
          </a:p>
        </p:txBody>
      </p:sp>
      <p:cxnSp>
        <p:nvCxnSpPr>
          <p:cNvPr id="7" name="Прямая соединительная линия 6">
            <a:extLst>
              <a:ext uri="{FF2B5EF4-FFF2-40B4-BE49-F238E27FC236}">
                <a16:creationId xmlns="" xmlns:a16="http://schemas.microsoft.com/office/drawing/2014/main" id="{FFB55B52-B62C-4800-AAC1-B15AF2FE1F45}"/>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5" name="Заголовок 4">
            <a:extLst>
              <a:ext uri="{FF2B5EF4-FFF2-40B4-BE49-F238E27FC236}">
                <a16:creationId xmlns="" xmlns:a16="http://schemas.microsoft.com/office/drawing/2014/main" id="{3DF0054B-B64C-418E-A1B8-428EE4A1DB50}"/>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2738504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rtl="0"/>
            <a:fld id="{40425941-3DD5-41F9-B09F-193FEF772587}" type="datetime1">
              <a:rPr lang="ru-RU" noProof="0" smtClean="0"/>
              <a:t>26.06.2022</a:t>
            </a:fld>
            <a:endParaRPr lang="ru-RU" noProof="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21EC49A-8AF1-42DC-A460-5A1EA18D2F40}" type="slidenum">
              <a:rPr lang="ru-RU" smtClean="0"/>
              <a:t>‹#›</a:t>
            </a:fld>
            <a:endParaRPr lang="ru-RU"/>
          </a:p>
        </p:txBody>
      </p:sp>
    </p:spTree>
    <p:extLst>
      <p:ext uri="{BB962C8B-B14F-4D97-AF65-F5344CB8AC3E}">
        <p14:creationId xmlns:p14="http://schemas.microsoft.com/office/powerpoint/2010/main" val="41581081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Два объекта">
    <p:spTree>
      <p:nvGrpSpPr>
        <p:cNvPr id="1" name=""/>
        <p:cNvGrpSpPr/>
        <p:nvPr/>
      </p:nvGrpSpPr>
      <p:grpSpPr>
        <a:xfrm>
          <a:off x="0" y="0"/>
          <a:ext cx="0" cy="0"/>
          <a:chOff x="0" y="0"/>
          <a:chExt cx="0" cy="0"/>
        </a:xfrm>
      </p:grpSpPr>
      <p:sp>
        <p:nvSpPr>
          <p:cNvPr id="3" name="Объект 2"/>
          <p:cNvSpPr>
            <a:spLocks noGrp="1"/>
          </p:cNvSpPr>
          <p:nvPr>
            <p:ph sz="half" idx="1"/>
          </p:nvPr>
        </p:nvSpPr>
        <p:spPr>
          <a:xfrm>
            <a:off x="1292239" y="2161853"/>
            <a:ext cx="4645152" cy="3448595"/>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Объект 3"/>
          <p:cNvSpPr>
            <a:spLocks noGrp="1"/>
          </p:cNvSpPr>
          <p:nvPr>
            <p:ph sz="half" idx="2"/>
          </p:nvPr>
        </p:nvSpPr>
        <p:spPr>
          <a:xfrm>
            <a:off x="6258679" y="2168318"/>
            <a:ext cx="4645152" cy="3441520"/>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5" name="Дата 4"/>
          <p:cNvSpPr>
            <a:spLocks noGrp="1"/>
          </p:cNvSpPr>
          <p:nvPr>
            <p:ph type="dt" sz="half" idx="10"/>
          </p:nvPr>
        </p:nvSpPr>
        <p:spPr/>
        <p:txBody>
          <a:bodyPr rtlCol="0"/>
          <a:lstStyle/>
          <a:p>
            <a:pPr rtl="0"/>
            <a:fld id="{835D4091-5C1E-4C09-A3E2-A3F3BCA87B79}" type="datetime1">
              <a:rPr lang="ru-RU" noProof="0" smtClean="0"/>
              <a:t>26.06.2022</a:t>
            </a:fld>
            <a:endParaRPr lang="ru-RU" noProof="0"/>
          </a:p>
        </p:txBody>
      </p:sp>
      <p:sp>
        <p:nvSpPr>
          <p:cNvPr id="6" name="Нижний колонтитул 5"/>
          <p:cNvSpPr>
            <a:spLocks noGrp="1"/>
          </p:cNvSpPr>
          <p:nvPr>
            <p:ph type="ftr" sz="quarter" idx="11"/>
          </p:nvPr>
        </p:nvSpPr>
        <p:spPr/>
        <p:txBody>
          <a:bodyPr rtlCol="0"/>
          <a:lstStyle/>
          <a:p>
            <a:pPr rtl="0"/>
            <a:r>
              <a:rPr lang="ru-RU" noProof="0"/>
              <a:t>Добавьте здесь нижний колонтитул</a:t>
            </a:r>
          </a:p>
        </p:txBody>
      </p:sp>
      <p:cxnSp>
        <p:nvCxnSpPr>
          <p:cNvPr id="9" name="Прямая соединительная линия 8">
            <a:extLst>
              <a:ext uri="{FF2B5EF4-FFF2-40B4-BE49-F238E27FC236}">
                <a16:creationId xmlns="" xmlns:a16="http://schemas.microsoft.com/office/drawing/2014/main" id="{4715607D-9DE2-4687-AAF8-EF2427252A90}"/>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Заголовок 6">
            <a:extLst>
              <a:ext uri="{FF2B5EF4-FFF2-40B4-BE49-F238E27FC236}">
                <a16:creationId xmlns="" xmlns:a16="http://schemas.microsoft.com/office/drawing/2014/main" id="{2F96D46B-C1B8-46AB-87DF-61A8058B1F42}"/>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2777504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Сравнение">
    <p:spTree>
      <p:nvGrpSpPr>
        <p:cNvPr id="1" name=""/>
        <p:cNvGrpSpPr/>
        <p:nvPr/>
      </p:nvGrpSpPr>
      <p:grpSpPr>
        <a:xfrm>
          <a:off x="0" y="0"/>
          <a:ext cx="0" cy="0"/>
          <a:chOff x="0" y="0"/>
          <a:chExt cx="0" cy="0"/>
        </a:xfrm>
      </p:grpSpPr>
      <p:sp>
        <p:nvSpPr>
          <p:cNvPr id="3" name="Текст 2"/>
          <p:cNvSpPr>
            <a:spLocks noGrp="1"/>
          </p:cNvSpPr>
          <p:nvPr>
            <p:ph type="body" idx="1"/>
          </p:nvPr>
        </p:nvSpPr>
        <p:spPr>
          <a:xfrm>
            <a:off x="1287315" y="1950795"/>
            <a:ext cx="4645152" cy="801943"/>
          </a:xfrm>
        </p:spPr>
        <p:txBody>
          <a:bodyPr rtlCol="0"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4" name="Объект 3"/>
          <p:cNvSpPr>
            <a:spLocks noGrp="1"/>
          </p:cNvSpPr>
          <p:nvPr>
            <p:ph sz="half" idx="2"/>
          </p:nvPr>
        </p:nvSpPr>
        <p:spPr>
          <a:xfrm>
            <a:off x="1287315" y="2755515"/>
            <a:ext cx="4645152" cy="2644457"/>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5" name="Текст 4"/>
          <p:cNvSpPr>
            <a:spLocks noGrp="1"/>
          </p:cNvSpPr>
          <p:nvPr>
            <p:ph type="body" sz="quarter" idx="3"/>
          </p:nvPr>
        </p:nvSpPr>
        <p:spPr>
          <a:xfrm>
            <a:off x="6252486" y="1954249"/>
            <a:ext cx="4645152" cy="802237"/>
          </a:xfrm>
        </p:spPr>
        <p:txBody>
          <a:bodyPr rtlCol="0"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6" name="Объект 5"/>
          <p:cNvSpPr>
            <a:spLocks noGrp="1"/>
          </p:cNvSpPr>
          <p:nvPr>
            <p:ph sz="quarter" idx="4"/>
          </p:nvPr>
        </p:nvSpPr>
        <p:spPr>
          <a:xfrm>
            <a:off x="6252486" y="2752737"/>
            <a:ext cx="4645152" cy="2637371"/>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7" name="Дата 6"/>
          <p:cNvSpPr>
            <a:spLocks noGrp="1"/>
          </p:cNvSpPr>
          <p:nvPr>
            <p:ph type="dt" sz="half" idx="10"/>
          </p:nvPr>
        </p:nvSpPr>
        <p:spPr/>
        <p:txBody>
          <a:bodyPr rtlCol="0"/>
          <a:lstStyle/>
          <a:p>
            <a:pPr rtl="0"/>
            <a:fld id="{A892D991-7089-4DC2-9503-CA5EF086B634}" type="datetime1">
              <a:rPr lang="ru-RU" noProof="0" smtClean="0"/>
              <a:t>26.06.2022</a:t>
            </a:fld>
            <a:endParaRPr lang="ru-RU" noProof="0"/>
          </a:p>
        </p:txBody>
      </p:sp>
      <p:sp>
        <p:nvSpPr>
          <p:cNvPr id="8" name="Нижний колонтитул 7"/>
          <p:cNvSpPr>
            <a:spLocks noGrp="1"/>
          </p:cNvSpPr>
          <p:nvPr>
            <p:ph type="ftr" sz="quarter" idx="11"/>
          </p:nvPr>
        </p:nvSpPr>
        <p:spPr/>
        <p:txBody>
          <a:bodyPr rtlCol="0"/>
          <a:lstStyle/>
          <a:p>
            <a:pPr rtl="0"/>
            <a:r>
              <a:rPr lang="ru-RU" noProof="0"/>
              <a:t>Добавьте здесь нижний колонтитул</a:t>
            </a:r>
          </a:p>
        </p:txBody>
      </p:sp>
      <p:cxnSp>
        <p:nvCxnSpPr>
          <p:cNvPr id="11" name="Прямая соединительная линия 10">
            <a:extLst>
              <a:ext uri="{FF2B5EF4-FFF2-40B4-BE49-F238E27FC236}">
                <a16:creationId xmlns="" xmlns:a16="http://schemas.microsoft.com/office/drawing/2014/main" id="{C384AA55-1960-47F4-BA3C-E97A6F2D0B19}"/>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9" name="Заголовок 8">
            <a:extLst>
              <a:ext uri="{FF2B5EF4-FFF2-40B4-BE49-F238E27FC236}">
                <a16:creationId xmlns="" xmlns:a16="http://schemas.microsoft.com/office/drawing/2014/main" id="{09471694-1220-4CFC-A31F-622E5D3DE2D5}"/>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98174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378415799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rtl="0"/>
            <a:fld id="{835D4091-5C1E-4C09-A3E2-A3F3BCA87B79}" type="datetime1">
              <a:rPr lang="ru-RU" noProof="0" smtClean="0"/>
              <a:t>26.06.2022</a:t>
            </a:fld>
            <a:endParaRPr lang="ru-RU" noProof="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21EC49A-8AF1-42DC-A460-5A1EA18D2F40}" type="slidenum">
              <a:rPr lang="ru-RU" smtClean="0"/>
              <a:t>‹#›</a:t>
            </a:fld>
            <a:endParaRPr lang="ru-RU"/>
          </a:p>
        </p:txBody>
      </p:sp>
      <p:cxnSp>
        <p:nvCxnSpPr>
          <p:cNvPr id="9" name="Прямая соединительная линия 8">
            <a:extLst>
              <a:ext uri="{FF2B5EF4-FFF2-40B4-BE49-F238E27FC236}">
                <a16:creationId xmlns="" xmlns:a16="http://schemas.microsoft.com/office/drawing/2014/main" id="{4A1A904E-3A8E-4DA8-B48A-4F04DFC51E7D}"/>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9926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rtl="0"/>
            <a:fld id="{A892D991-7089-4DC2-9503-CA5EF086B634}" type="datetime1">
              <a:rPr lang="ru-RU" noProof="0" smtClean="0"/>
              <a:t>26.06.2022</a:t>
            </a:fld>
            <a:endParaRPr lang="ru-RU" noProof="0"/>
          </a:p>
        </p:txBody>
      </p:sp>
      <p:sp>
        <p:nvSpPr>
          <p:cNvPr id="8" name="Footer Placeholder 7"/>
          <p:cNvSpPr>
            <a:spLocks noGrp="1"/>
          </p:cNvSpPr>
          <p:nvPr>
            <p:ph type="ftr" sz="quarter" idx="11"/>
          </p:nvPr>
        </p:nvSpPr>
        <p:spPr/>
        <p:txBody>
          <a:bodyPr/>
          <a:lstStyle/>
          <a:p>
            <a:pPr rtl="0"/>
            <a:r>
              <a:rPr lang="ru-RU" noProof="0"/>
              <a:t>Добавьте здесь нижний колонтитул</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21EC49A-8AF1-42DC-A460-5A1EA18D2F40}" type="slidenum">
              <a:rPr lang="ru-RU" smtClean="0"/>
              <a:t>‹#›</a:t>
            </a:fld>
            <a:endParaRPr lang="ru-RU"/>
          </a:p>
        </p:txBody>
      </p:sp>
      <p:cxnSp>
        <p:nvCxnSpPr>
          <p:cNvPr id="11" name="Прямая соединительная линия 10">
            <a:extLst>
              <a:ext uri="{FF2B5EF4-FFF2-40B4-BE49-F238E27FC236}">
                <a16:creationId xmlns="" xmlns:a16="http://schemas.microsoft.com/office/drawing/2014/main" id="{2ED59322-E88C-445F-B6BF-9364BE33DA44}"/>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8770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rtl="0"/>
            <a:fld id="{9FA3EBBD-1E81-4456-8129-DF67B1ED666B}" type="datetime1">
              <a:rPr lang="ru-RU" noProof="0" smtClean="0"/>
              <a:t>26.06.2022</a:t>
            </a:fld>
            <a:endParaRPr lang="ru-RU" noProof="0"/>
          </a:p>
        </p:txBody>
      </p:sp>
      <p:sp>
        <p:nvSpPr>
          <p:cNvPr id="4" name="Footer Placeholder 3"/>
          <p:cNvSpPr>
            <a:spLocks noGrp="1"/>
          </p:cNvSpPr>
          <p:nvPr>
            <p:ph type="ftr" sz="quarter" idx="11"/>
          </p:nvPr>
        </p:nvSpPr>
        <p:spPr/>
        <p:txBody>
          <a:bodyPr/>
          <a:lstStyle/>
          <a:p>
            <a:pPr rtl="0"/>
            <a:r>
              <a:rPr lang="ru-RU" noProof="0"/>
              <a:t>Добавьте здесь нижний колонтитул</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21EC49A-8AF1-42DC-A460-5A1EA18D2F40}" type="slidenum">
              <a:rPr lang="ru-RU" smtClean="0"/>
              <a:t>‹#›</a:t>
            </a:fld>
            <a:endParaRPr lang="ru-RU"/>
          </a:p>
        </p:txBody>
      </p:sp>
      <p:cxnSp>
        <p:nvCxnSpPr>
          <p:cNvPr id="8" name="Прямая соединительная линия 7">
            <a:extLst>
              <a:ext uri="{FF2B5EF4-FFF2-40B4-BE49-F238E27FC236}">
                <a16:creationId xmlns="" xmlns:a16="http://schemas.microsoft.com/office/drawing/2014/main" id="{3677E227-A005-45A9-86A1-03B822DC1AFE}"/>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947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3" name="Footer Placeholder 2"/>
          <p:cNvSpPr>
            <a:spLocks noGrp="1"/>
          </p:cNvSpPr>
          <p:nvPr>
            <p:ph type="ftr" sz="quarter" idx="11"/>
          </p:nvPr>
        </p:nvSpPr>
        <p:spPr/>
        <p:txBody>
          <a:bodyPr/>
          <a:lstStyle/>
          <a:p>
            <a:pPr rtl="0"/>
            <a:r>
              <a:rPr lang="ru-RU" noProof="0"/>
              <a:t>Добавьте здесь нижний колонтитул</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50612211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rtl="0"/>
            <a:fld id="{98477DC9-5435-44D0-95AB-3C3F83189E16}" type="datetime1">
              <a:rPr lang="ru-RU" noProof="0" smtClean="0"/>
              <a:t>26.06.2022</a:t>
            </a:fld>
            <a:endParaRPr lang="ru-RU" noProof="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21EC49A-8AF1-42DC-A460-5A1EA18D2F40}" type="slidenum">
              <a:rPr lang="ru-RU" smtClean="0"/>
              <a:t>‹#›</a:t>
            </a:fld>
            <a:endParaRPr lang="ru-RU"/>
          </a:p>
        </p:txBody>
      </p:sp>
      <p:cxnSp>
        <p:nvCxnSpPr>
          <p:cNvPr id="10" name="Прямая соединительная линия 9">
            <a:extLst>
              <a:ext uri="{FF2B5EF4-FFF2-40B4-BE49-F238E27FC236}">
                <a16:creationId xmlns="" xmlns:a16="http://schemas.microsoft.com/office/drawing/2014/main" id="{50D382CF-DCCF-4D8F-873A-FD57D553E1E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287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rtl="0"/>
            <a:fld id="{93AEF0B6-B9A8-40AE-A0DD-96A547ABA25B}" type="datetime1">
              <a:rPr lang="ru-RU" noProof="0" smtClean="0"/>
              <a:t>26.06.2022</a:t>
            </a:fld>
            <a:endParaRPr lang="ru-RU" noProof="0" dirty="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37902347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93AEF0B6-B9A8-40AE-A0DD-96A547ABA25B}" type="datetime1">
              <a:rPr lang="ru-RU" noProof="0" smtClean="0"/>
              <a:t>26.06.2022</a:t>
            </a:fld>
            <a:endParaRPr lang="ru-RU" noProof="0"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lang="ru-RU" noProof="0"/>
              <a:t>Добавьте здесь нижний колонтитул</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968C029-DB55-4711-BF78-58FBB075B157}" type="slidenum">
              <a:rPr lang="es-ES" smtClean="0"/>
              <a:pPr/>
              <a:t>‹#›</a:t>
            </a:fld>
            <a:endParaRPr lang="es-ES"/>
          </a:p>
        </p:txBody>
      </p:sp>
    </p:spTree>
    <p:extLst>
      <p:ext uri="{BB962C8B-B14F-4D97-AF65-F5344CB8AC3E}">
        <p14:creationId xmlns:p14="http://schemas.microsoft.com/office/powerpoint/2010/main" val="811008491"/>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 id="2147483885" r:id="rId13"/>
    <p:sldLayoutId id="2147483886" r:id="rId14"/>
    <p:sldLayoutId id="2147483887" r:id="rId15"/>
    <p:sldLayoutId id="2147483888" r:id="rId16"/>
    <p:sldLayoutId id="2147483709" r:id="rId17"/>
    <p:sldLayoutId id="2147483710" r:id="rId18"/>
    <p:sldLayoutId id="2147483712" r:id="rId19"/>
    <p:sldLayoutId id="2147483688" r:id="rId20"/>
    <p:sldLayoutId id="2147483689" r:id="rId21"/>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 xmlns:a16="http://schemas.microsoft.com/office/drawing/2014/main" id="{A692209D-B607-46C3-8560-07AF7229165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 xmlns:a16="http://schemas.microsoft.com/office/drawing/2014/main" id="{94874638-CF15-4908-BC4B-4908744D0BA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 y="0"/>
            <a:ext cx="4639734"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9" name="Freeform 5">
            <a:extLst>
              <a:ext uri="{FF2B5EF4-FFF2-40B4-BE49-F238E27FC236}">
                <a16:creationId xmlns="" xmlns:a16="http://schemas.microsoft.com/office/drawing/2014/main" id="{5F1B8348-CD6E-4561-A704-C232D9A2676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a:off x="0" y="5033007"/>
            <a:ext cx="5404022" cy="857047"/>
          </a:xfrm>
          <a:custGeom>
            <a:avLst/>
            <a:gdLst>
              <a:gd name="T0" fmla="*/ 1114 w 1117"/>
              <a:gd name="T1" fmla="*/ 77 h 163"/>
              <a:gd name="T2" fmla="*/ 1040 w 1117"/>
              <a:gd name="T3" fmla="*/ 3 h 163"/>
              <a:gd name="T4" fmla="*/ 1039 w 1117"/>
              <a:gd name="T5" fmla="*/ 2 h 163"/>
              <a:gd name="T6" fmla="*/ 1034 w 1117"/>
              <a:gd name="T7" fmla="*/ 0 h 163"/>
              <a:gd name="T8" fmla="*/ 578 w 1117"/>
              <a:gd name="T9" fmla="*/ 0 h 163"/>
              <a:gd name="T10" fmla="*/ 562 w 1117"/>
              <a:gd name="T11" fmla="*/ 0 h 163"/>
              <a:gd name="T12" fmla="*/ 440 w 1117"/>
              <a:gd name="T13" fmla="*/ 0 h 163"/>
              <a:gd name="T14" fmla="*/ 106 w 1117"/>
              <a:gd name="T15" fmla="*/ 0 h 163"/>
              <a:gd name="T16" fmla="*/ 0 w 1117"/>
              <a:gd name="T17" fmla="*/ 0 h 163"/>
              <a:gd name="T18" fmla="*/ 0 w 1117"/>
              <a:gd name="T19" fmla="*/ 163 h 163"/>
              <a:gd name="T20" fmla="*/ 106 w 1117"/>
              <a:gd name="T21" fmla="*/ 163 h 163"/>
              <a:gd name="T22" fmla="*/ 440 w 1117"/>
              <a:gd name="T23" fmla="*/ 163 h 163"/>
              <a:gd name="T24" fmla="*/ 562 w 1117"/>
              <a:gd name="T25" fmla="*/ 163 h 163"/>
              <a:gd name="T26" fmla="*/ 578 w 1117"/>
              <a:gd name="T27" fmla="*/ 163 h 163"/>
              <a:gd name="T28" fmla="*/ 1034 w 1117"/>
              <a:gd name="T29" fmla="*/ 163 h 163"/>
              <a:gd name="T30" fmla="*/ 1039 w 1117"/>
              <a:gd name="T31" fmla="*/ 161 h 163"/>
              <a:gd name="T32" fmla="*/ 1040 w 1117"/>
              <a:gd name="T33" fmla="*/ 160 h 163"/>
              <a:gd name="T34" fmla="*/ 1114 w 1117"/>
              <a:gd name="T35" fmla="*/ 86 h 163"/>
              <a:gd name="T36" fmla="*/ 1114 w 1117"/>
              <a:gd name="T37"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17" h="163">
                <a:moveTo>
                  <a:pt x="1114" y="77"/>
                </a:moveTo>
                <a:cubicBezTo>
                  <a:pt x="1040" y="3"/>
                  <a:pt x="1040" y="3"/>
                  <a:pt x="1040" y="3"/>
                </a:cubicBezTo>
                <a:cubicBezTo>
                  <a:pt x="1040" y="2"/>
                  <a:pt x="1039" y="2"/>
                  <a:pt x="1039" y="2"/>
                </a:cubicBezTo>
                <a:cubicBezTo>
                  <a:pt x="1038" y="1"/>
                  <a:pt x="1036" y="0"/>
                  <a:pt x="1034" y="0"/>
                </a:cubicBezTo>
                <a:cubicBezTo>
                  <a:pt x="578" y="0"/>
                  <a:pt x="578" y="0"/>
                  <a:pt x="578" y="0"/>
                </a:cubicBezTo>
                <a:cubicBezTo>
                  <a:pt x="562" y="0"/>
                  <a:pt x="562" y="0"/>
                  <a:pt x="562" y="0"/>
                </a:cubicBezTo>
                <a:cubicBezTo>
                  <a:pt x="440" y="0"/>
                  <a:pt x="440" y="0"/>
                  <a:pt x="440" y="0"/>
                </a:cubicBezTo>
                <a:cubicBezTo>
                  <a:pt x="106" y="0"/>
                  <a:pt x="106" y="0"/>
                  <a:pt x="106" y="0"/>
                </a:cubicBezTo>
                <a:cubicBezTo>
                  <a:pt x="0" y="0"/>
                  <a:pt x="0" y="0"/>
                  <a:pt x="0" y="0"/>
                </a:cubicBezTo>
                <a:cubicBezTo>
                  <a:pt x="0" y="163"/>
                  <a:pt x="0" y="163"/>
                  <a:pt x="0" y="163"/>
                </a:cubicBezTo>
                <a:cubicBezTo>
                  <a:pt x="106" y="163"/>
                  <a:pt x="106" y="163"/>
                  <a:pt x="106" y="163"/>
                </a:cubicBezTo>
                <a:cubicBezTo>
                  <a:pt x="440" y="163"/>
                  <a:pt x="440" y="163"/>
                  <a:pt x="440" y="163"/>
                </a:cubicBezTo>
                <a:cubicBezTo>
                  <a:pt x="562" y="163"/>
                  <a:pt x="562" y="163"/>
                  <a:pt x="562" y="163"/>
                </a:cubicBezTo>
                <a:cubicBezTo>
                  <a:pt x="578" y="163"/>
                  <a:pt x="578" y="163"/>
                  <a:pt x="578" y="163"/>
                </a:cubicBezTo>
                <a:cubicBezTo>
                  <a:pt x="1034" y="163"/>
                  <a:pt x="1034" y="163"/>
                  <a:pt x="1034" y="163"/>
                </a:cubicBezTo>
                <a:cubicBezTo>
                  <a:pt x="1036" y="163"/>
                  <a:pt x="1038" y="162"/>
                  <a:pt x="1039" y="161"/>
                </a:cubicBezTo>
                <a:cubicBezTo>
                  <a:pt x="1039" y="160"/>
                  <a:pt x="1040" y="160"/>
                  <a:pt x="1040" y="160"/>
                </a:cubicBezTo>
                <a:cubicBezTo>
                  <a:pt x="1114" y="86"/>
                  <a:pt x="1114" y="86"/>
                  <a:pt x="1114" y="86"/>
                </a:cubicBezTo>
                <a:cubicBezTo>
                  <a:pt x="1117" y="83"/>
                  <a:pt x="1117" y="79"/>
                  <a:pt x="1114"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Подзаголовок 2">
            <a:extLst>
              <a:ext uri="{FF2B5EF4-FFF2-40B4-BE49-F238E27FC236}">
                <a16:creationId xmlns="" xmlns:a16="http://schemas.microsoft.com/office/drawing/2014/main" id="{BBBCF363-1123-45B1-8A9A-ABCDA40EF3F2}"/>
              </a:ext>
            </a:extLst>
          </p:cNvPr>
          <p:cNvSpPr>
            <a:spLocks noGrp="1"/>
          </p:cNvSpPr>
          <p:nvPr>
            <p:ph type="subTitle" idx="1"/>
          </p:nvPr>
        </p:nvSpPr>
        <p:spPr>
          <a:xfrm>
            <a:off x="540279" y="5189399"/>
            <a:ext cx="3778870" cy="1106297"/>
          </a:xfrm>
        </p:spPr>
        <p:txBody>
          <a:bodyPr vert="horz" lIns="91440" tIns="45720" rIns="91440" bIns="45720" rtlCol="0" anchor="ctr">
            <a:normAutofit/>
          </a:bodyPr>
          <a:lstStyle/>
          <a:p>
            <a:pPr>
              <a:lnSpc>
                <a:spcPct val="90000"/>
              </a:lnSpc>
              <a:spcBef>
                <a:spcPts val="0"/>
              </a:spcBef>
            </a:pPr>
            <a:endParaRPr lang="en-US" sz="800" b="1" dirty="0">
              <a:solidFill>
                <a:schemeClr val="tx1"/>
              </a:solidFill>
            </a:endParaRPr>
          </a:p>
          <a:p>
            <a:pPr>
              <a:lnSpc>
                <a:spcPct val="90000"/>
              </a:lnSpc>
            </a:pPr>
            <a:r>
              <a:rPr lang="en-US" sz="3200" dirty="0" smtClean="0">
                <a:solidFill>
                  <a:srgbClr val="FEFFFF"/>
                </a:solidFill>
              </a:rPr>
              <a:t>L 15</a:t>
            </a:r>
            <a:endParaRPr lang="en-US" sz="3200" dirty="0">
              <a:solidFill>
                <a:srgbClr val="FEFFFF"/>
              </a:solidFill>
            </a:endParaRPr>
          </a:p>
          <a:p>
            <a:pPr>
              <a:lnSpc>
                <a:spcPct val="90000"/>
              </a:lnSpc>
            </a:pPr>
            <a:endParaRPr lang="en-US" sz="800" dirty="0">
              <a:solidFill>
                <a:srgbClr val="FEFFFF"/>
              </a:solidFill>
            </a:endParaRPr>
          </a:p>
        </p:txBody>
      </p:sp>
      <p:sp>
        <p:nvSpPr>
          <p:cNvPr id="4" name="Прямоугольник 3"/>
          <p:cNvSpPr/>
          <p:nvPr/>
        </p:nvSpPr>
        <p:spPr>
          <a:xfrm>
            <a:off x="4154962" y="381318"/>
            <a:ext cx="5301451" cy="400110"/>
          </a:xfrm>
          <a:prstGeom prst="rect">
            <a:avLst/>
          </a:prstGeom>
        </p:spPr>
        <p:txBody>
          <a:bodyPr wrap="none">
            <a:spAutoFit/>
          </a:bodyPr>
          <a:lstStyle/>
          <a:p>
            <a:pPr>
              <a:spcAft>
                <a:spcPts val="600"/>
              </a:spcAft>
            </a:pPr>
            <a:r>
              <a:rPr lang="en-US" sz="2000" b="1" i="1" dirty="0">
                <a:effectLst>
                  <a:outerShdw blurRad="38100" dist="38100" dir="2700000" algn="tl">
                    <a:srgbClr val="000000">
                      <a:alpha val="43137"/>
                    </a:srgbClr>
                  </a:outerShdw>
                </a:effectLst>
              </a:rPr>
              <a:t>AL-FARABI KAZAKH NATIONAL UNIVERSITY</a:t>
            </a:r>
          </a:p>
        </p:txBody>
      </p:sp>
      <p:sp>
        <p:nvSpPr>
          <p:cNvPr id="10" name="TextBox 9">
            <a:extLst>
              <a:ext uri="{FF2B5EF4-FFF2-40B4-BE49-F238E27FC236}">
                <a16:creationId xmlns="" xmlns:a16="http://schemas.microsoft.com/office/drawing/2014/main" id="{2883E162-1ECB-4783-A9C6-54527B516745}"/>
              </a:ext>
            </a:extLst>
          </p:cNvPr>
          <p:cNvSpPr txBox="1"/>
          <p:nvPr/>
        </p:nvSpPr>
        <p:spPr>
          <a:xfrm>
            <a:off x="4714875" y="1695747"/>
            <a:ext cx="7239000" cy="2246769"/>
          </a:xfrm>
          <a:prstGeom prst="rect">
            <a:avLst/>
          </a:prstGeom>
          <a:noFill/>
        </p:spPr>
        <p:txBody>
          <a:bodyPr wrap="square">
            <a:spAutoFit/>
          </a:bodyPr>
          <a:lstStyle/>
          <a:p>
            <a:pPr algn="ctr"/>
            <a:r>
              <a:rPr lang="en-US" sz="2800" b="1" dirty="0">
                <a:solidFill>
                  <a:schemeClr val="accent6">
                    <a:lumMod val="50000"/>
                  </a:schemeClr>
                </a:solidFill>
                <a:effectLst>
                  <a:outerShdw blurRad="38100" dist="38100" dir="2700000" algn="tl">
                    <a:srgbClr val="000000">
                      <a:alpha val="43137"/>
                    </a:srgbClr>
                  </a:outerShdw>
                </a:effectLst>
                <a:latin typeface="Bookman Old Style" panose="02050604050505020204" pitchFamily="18" charset="0"/>
              </a:rPr>
              <a:t>INTERNATIONAL COOPERATION IN THE FIELD OF ENSURING ENVIRONMENTAL SAFETY</a:t>
            </a:r>
          </a:p>
          <a:p>
            <a:pPr algn="ctr"/>
            <a:r>
              <a:rPr lang="en-US" sz="2800" b="1" dirty="0">
                <a:solidFill>
                  <a:schemeClr val="accent6">
                    <a:lumMod val="50000"/>
                  </a:schemeClr>
                </a:solidFill>
                <a:effectLst>
                  <a:outerShdw blurRad="38100" dist="38100" dir="2700000" algn="tl">
                    <a:srgbClr val="000000">
                      <a:alpha val="43137"/>
                    </a:srgbClr>
                  </a:outerShdw>
                </a:effectLst>
                <a:latin typeface="Bookman Old Style" panose="02050604050505020204" pitchFamily="18" charset="0"/>
              </a:rPr>
              <a:t> IN THE FIELD OF MARINE AND ENERGY RELATIONS</a:t>
            </a:r>
          </a:p>
        </p:txBody>
      </p:sp>
    </p:spTree>
    <p:extLst>
      <p:ext uri="{BB962C8B-B14F-4D97-AF65-F5344CB8AC3E}">
        <p14:creationId xmlns:p14="http://schemas.microsoft.com/office/powerpoint/2010/main" val="410429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 xmlns:a16="http://schemas.microsoft.com/office/drawing/2014/main" id="{976BD1F6-2683-4DB6-AA2F-62C32AD06828}"/>
              </a:ext>
            </a:extLst>
          </p:cNvPr>
          <p:cNvSpPr/>
          <p:nvPr/>
        </p:nvSpPr>
        <p:spPr>
          <a:xfrm>
            <a:off x="1537491" y="1555871"/>
            <a:ext cx="9768684" cy="3954929"/>
          </a:xfrm>
          <a:prstGeom prst="rect">
            <a:avLst/>
          </a:prstGeom>
        </p:spPr>
        <p:txBody>
          <a:bodyPr wrap="square">
            <a:spAutoFit/>
          </a:bodyPr>
          <a:lstStyle/>
          <a:p>
            <a:pPr algn="just">
              <a:spcAft>
                <a:spcPts val="600"/>
              </a:spcAft>
            </a:pPr>
            <a:r>
              <a:rPr lang="en-US" sz="2000" dirty="0"/>
              <a:t>The resolution of national and international environmental problems in the modern world is impossible without coordinated approaches to establish a more perfect system of international environmental relations. The development of international law should take into account conceptual ideas, for example, such as sustainable development and the principle of mutual environmental responsibility for preserving a favorable environment for present and future generations.</a:t>
            </a:r>
          </a:p>
          <a:p>
            <a:pPr algn="just">
              <a:spcAft>
                <a:spcPts val="600"/>
              </a:spcAft>
            </a:pPr>
            <a:endParaRPr lang="en-US" sz="2000" dirty="0"/>
          </a:p>
          <a:p>
            <a:pPr algn="just">
              <a:spcAft>
                <a:spcPts val="600"/>
              </a:spcAft>
            </a:pPr>
            <a:r>
              <a:rPr lang="en-US" sz="2000" dirty="0"/>
              <a:t>International cooperation in the field of environmental protection is governed by international environmental law, which is based on generally recognized principles and norms.</a:t>
            </a:r>
            <a:endParaRPr lang="en-US" sz="1600" b="1" dirty="0">
              <a:solidFill>
                <a:schemeClr val="accent1">
                  <a:lumMod val="75000"/>
                </a:schemeClr>
              </a:solidFill>
              <a:effectLst>
                <a:outerShdw blurRad="38100" dist="38100" dir="2700000" algn="tl">
                  <a:srgbClr val="000000">
                    <a:alpha val="43137"/>
                  </a:srgbClr>
                </a:outerShdw>
              </a:effectLst>
            </a:endParaRPr>
          </a:p>
          <a:p>
            <a:pPr algn="just">
              <a:spcAft>
                <a:spcPts val="600"/>
              </a:spcAft>
            </a:pPr>
            <a:endParaRPr lang="ru-RU" sz="1600" b="1" dirty="0">
              <a:solidFill>
                <a:schemeClr val="accent1">
                  <a:lumMod val="75000"/>
                </a:schemeClr>
              </a:solidFill>
              <a:effectLst>
                <a:outerShdw blurRad="38100" dist="38100" dir="2700000" algn="tl">
                  <a:srgbClr val="000000">
                    <a:alpha val="43137"/>
                  </a:srgbClr>
                </a:outerShdw>
              </a:effectLst>
            </a:endParaRPr>
          </a:p>
        </p:txBody>
      </p:sp>
      <p:sp>
        <p:nvSpPr>
          <p:cNvPr id="3" name="Прямоугольник 2">
            <a:extLst>
              <a:ext uri="{FF2B5EF4-FFF2-40B4-BE49-F238E27FC236}">
                <a16:creationId xmlns="" xmlns:a16="http://schemas.microsoft.com/office/drawing/2014/main" id="{89B7C485-8498-44C8-82C3-26DDF1C07872}"/>
              </a:ext>
            </a:extLst>
          </p:cNvPr>
          <p:cNvSpPr/>
          <p:nvPr/>
        </p:nvSpPr>
        <p:spPr>
          <a:xfrm>
            <a:off x="3048000" y="2551837"/>
            <a:ext cx="6096000" cy="369332"/>
          </a:xfrm>
          <a:prstGeom prst="rect">
            <a:avLst/>
          </a:prstGeom>
        </p:spPr>
        <p:txBody>
          <a:bodyPr>
            <a:spAutoFit/>
          </a:bodyPr>
          <a:lstStyle/>
          <a:p>
            <a:endParaRPr lang="ru-RU" dirty="0"/>
          </a:p>
        </p:txBody>
      </p:sp>
      <p:sp>
        <p:nvSpPr>
          <p:cNvPr id="5" name="Заголовок 1">
            <a:extLst>
              <a:ext uri="{FF2B5EF4-FFF2-40B4-BE49-F238E27FC236}">
                <a16:creationId xmlns="" xmlns:a16="http://schemas.microsoft.com/office/drawing/2014/main" id="{0988BC2C-F8AE-481F-A73D-0CE11F397A39}"/>
              </a:ext>
            </a:extLst>
          </p:cNvPr>
          <p:cNvSpPr txBox="1">
            <a:spLocks/>
          </p:cNvSpPr>
          <p:nvPr/>
        </p:nvSpPr>
        <p:spPr>
          <a:xfrm>
            <a:off x="1645920" y="648277"/>
            <a:ext cx="10546080" cy="717010"/>
          </a:xfrm>
          <a:prstGeom prst="rect">
            <a:avLst/>
          </a:prstGeom>
          <a:solidFill>
            <a:schemeClr val="accent4">
              <a:lumMod val="20000"/>
              <a:lumOff val="80000"/>
            </a:schemeClr>
          </a:solidFill>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rPr>
              <a:t>CONCLUSION </a:t>
            </a:r>
            <a:endParaRPr lang="ru-RU"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endParaRPr>
          </a:p>
        </p:txBody>
      </p:sp>
    </p:spTree>
    <p:extLst>
      <p:ext uri="{BB962C8B-B14F-4D97-AF65-F5344CB8AC3E}">
        <p14:creationId xmlns:p14="http://schemas.microsoft.com/office/powerpoint/2010/main" val="1917638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A890DA2-EB43-4FD3-ACBD-A59E1E569DD2}"/>
              </a:ext>
            </a:extLst>
          </p:cNvPr>
          <p:cNvSpPr>
            <a:spLocks noGrp="1"/>
          </p:cNvSpPr>
          <p:nvPr>
            <p:ph idx="1"/>
          </p:nvPr>
        </p:nvSpPr>
        <p:spPr>
          <a:xfrm>
            <a:off x="2047674" y="1618696"/>
            <a:ext cx="8915400" cy="2134154"/>
          </a:xfrm>
        </p:spPr>
        <p:txBody>
          <a:bodyPr/>
          <a:lstStyle/>
          <a:p>
            <a:r>
              <a:rPr lang="en-US" dirty="0"/>
              <a:t>International maritime law. Tutorial. Ed. S. A. </a:t>
            </a:r>
            <a:r>
              <a:rPr lang="en-US" dirty="0" err="1"/>
              <a:t>Gureeva</a:t>
            </a:r>
            <a:r>
              <a:rPr lang="en-US" dirty="0"/>
              <a:t>. M, "Legal Literature", 2003.</a:t>
            </a:r>
          </a:p>
          <a:p>
            <a:r>
              <a:rPr lang="en-US" dirty="0"/>
              <a:t>International public law: textbook / ed. K. A. </a:t>
            </a:r>
            <a:r>
              <a:rPr lang="en-US" dirty="0" err="1"/>
              <a:t>Byakisheva</a:t>
            </a:r>
            <a:r>
              <a:rPr lang="en-US" dirty="0"/>
              <a:t>. - M .: "Prospect", 2019</a:t>
            </a:r>
          </a:p>
          <a:p>
            <a:r>
              <a:rPr lang="en-US" dirty="0"/>
              <a:t>Environmental Outlook to 2000 and Beyond adopted by General Assembly resolution 42/186 of 11 December 1987</a:t>
            </a:r>
            <a:endParaRPr lang="ru-RU" dirty="0"/>
          </a:p>
          <a:p>
            <a:endParaRPr lang="ru-RU" dirty="0"/>
          </a:p>
        </p:txBody>
      </p:sp>
      <p:sp>
        <p:nvSpPr>
          <p:cNvPr id="4" name="Заголовок 1">
            <a:extLst>
              <a:ext uri="{FF2B5EF4-FFF2-40B4-BE49-F238E27FC236}">
                <a16:creationId xmlns="" xmlns:a16="http://schemas.microsoft.com/office/drawing/2014/main" id="{C31B3736-54D1-405F-AB84-DC3B6C9CDA40}"/>
              </a:ext>
            </a:extLst>
          </p:cNvPr>
          <p:cNvSpPr txBox="1">
            <a:spLocks noGrp="1"/>
          </p:cNvSpPr>
          <p:nvPr>
            <p:ph type="title"/>
          </p:nvPr>
        </p:nvSpPr>
        <p:spPr>
          <a:xfrm>
            <a:off x="1740024" y="623888"/>
            <a:ext cx="9764590" cy="725518"/>
          </a:xfrm>
          <a:prstGeom prst="rect">
            <a:avLst/>
          </a:prstGeom>
          <a:solidFill>
            <a:schemeClr val="accent4">
              <a:lumMod val="20000"/>
              <a:lumOff val="80000"/>
            </a:schemeClr>
          </a:solidFill>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rPr>
              <a:t>SOURCES </a:t>
            </a:r>
            <a:endParaRPr lang="ru-RU"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endParaRPr>
          </a:p>
        </p:txBody>
      </p:sp>
    </p:spTree>
    <p:extLst>
      <p:ext uri="{BB962C8B-B14F-4D97-AF65-F5344CB8AC3E}">
        <p14:creationId xmlns:p14="http://schemas.microsoft.com/office/powerpoint/2010/main" val="2125655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45441F9-8DDC-420A-A498-83D2E49E2EDF}"/>
              </a:ext>
            </a:extLst>
          </p:cNvPr>
          <p:cNvSpPr>
            <a:spLocks noGrp="1"/>
          </p:cNvSpPr>
          <p:nvPr>
            <p:ph type="title"/>
          </p:nvPr>
        </p:nvSpPr>
        <p:spPr/>
        <p:txBody>
          <a:bodyPr/>
          <a:lstStyle/>
          <a:p>
            <a:r>
              <a:rPr lang="en-US" sz="4000" b="1" dirty="0"/>
              <a:t>CONTENT</a:t>
            </a:r>
            <a:endParaRPr lang="ru-RU" sz="4000" b="1" dirty="0"/>
          </a:p>
        </p:txBody>
      </p:sp>
      <p:sp>
        <p:nvSpPr>
          <p:cNvPr id="3" name="Объект 2">
            <a:extLst>
              <a:ext uri="{FF2B5EF4-FFF2-40B4-BE49-F238E27FC236}">
                <a16:creationId xmlns="" xmlns:a16="http://schemas.microsoft.com/office/drawing/2014/main" id="{FB801686-0818-4159-9C53-F006FEDD5226}"/>
              </a:ext>
            </a:extLst>
          </p:cNvPr>
          <p:cNvSpPr>
            <a:spLocks noGrp="1"/>
          </p:cNvSpPr>
          <p:nvPr>
            <p:ph idx="1"/>
          </p:nvPr>
        </p:nvSpPr>
        <p:spPr>
          <a:xfrm>
            <a:off x="1890945" y="1833152"/>
            <a:ext cx="9462748" cy="3777622"/>
          </a:xfrm>
        </p:spPr>
        <p:txBody>
          <a:bodyPr>
            <a:normAutofit/>
          </a:bodyPr>
          <a:lstStyle/>
          <a:p>
            <a:pPr marL="0" indent="0">
              <a:buNone/>
            </a:pPr>
            <a:r>
              <a:rPr lang="en-US" sz="2800" dirty="0">
                <a:effectLst>
                  <a:outerShdw blurRad="38100" dist="38100" dir="2700000" algn="tl">
                    <a:srgbClr val="000000">
                      <a:alpha val="43137"/>
                    </a:srgbClr>
                  </a:outerShdw>
                </a:effectLst>
              </a:rPr>
              <a:t>1. Introduction</a:t>
            </a:r>
          </a:p>
          <a:p>
            <a:pPr marL="0" indent="0">
              <a:buNone/>
            </a:pPr>
            <a:r>
              <a:rPr lang="en-US" sz="2800" dirty="0">
                <a:effectLst>
                  <a:outerShdw blurRad="38100" dist="38100" dir="2700000" algn="tl">
                    <a:srgbClr val="000000">
                      <a:alpha val="43137"/>
                    </a:srgbClr>
                  </a:outerShdw>
                </a:effectLst>
              </a:rPr>
              <a:t>2. Basis of international environmental cooperation</a:t>
            </a:r>
          </a:p>
          <a:p>
            <a:pPr marL="0" indent="0">
              <a:buNone/>
            </a:pPr>
            <a:r>
              <a:rPr lang="en-US" sz="2800" dirty="0">
                <a:effectLst>
                  <a:outerShdw blurRad="38100" dist="38100" dir="2700000" algn="tl">
                    <a:srgbClr val="000000">
                      <a:alpha val="43137"/>
                    </a:srgbClr>
                  </a:outerShdw>
                </a:effectLst>
              </a:rPr>
              <a:t>3. Historical aspect</a:t>
            </a:r>
          </a:p>
          <a:p>
            <a:pPr marL="0" indent="0">
              <a:buNone/>
            </a:pPr>
            <a:r>
              <a:rPr lang="en-US" sz="2800" dirty="0">
                <a:effectLst>
                  <a:outerShdw blurRad="38100" dist="38100" dir="2700000" algn="tl">
                    <a:srgbClr val="000000">
                      <a:alpha val="43137"/>
                    </a:srgbClr>
                  </a:outerShdw>
                </a:effectLst>
              </a:rPr>
              <a:t>4. International legal norms on protection of marine environment </a:t>
            </a:r>
          </a:p>
          <a:p>
            <a:pPr marL="0" indent="0">
              <a:buNone/>
            </a:pPr>
            <a:r>
              <a:rPr lang="en-US" sz="2800" dirty="0">
                <a:effectLst>
                  <a:outerShdw blurRad="38100" dist="38100" dir="2700000" algn="tl">
                    <a:srgbClr val="000000">
                      <a:alpha val="43137"/>
                    </a:srgbClr>
                  </a:outerShdw>
                </a:effectLst>
              </a:rPr>
              <a:t>Conclusion</a:t>
            </a:r>
          </a:p>
          <a:p>
            <a:pPr marL="0" indent="0">
              <a:buNone/>
            </a:pPr>
            <a:r>
              <a:rPr lang="en-US" sz="2800" dirty="0">
                <a:effectLst>
                  <a:outerShdw blurRad="38100" dist="38100" dir="2700000" algn="tl">
                    <a:srgbClr val="000000">
                      <a:alpha val="43137"/>
                    </a:srgbClr>
                  </a:outerShdw>
                </a:effectLst>
              </a:rPr>
              <a:t>Sources </a:t>
            </a:r>
            <a:endParaRPr lang="ru-RU" sz="2800" dirty="0">
              <a:effectLst>
                <a:outerShdw blurRad="38100" dist="38100" dir="2700000" algn="tl">
                  <a:srgbClr val="000000">
                    <a:alpha val="43137"/>
                  </a:srgbClr>
                </a:outerShdw>
              </a:effectLst>
            </a:endParaRPr>
          </a:p>
        </p:txBody>
      </p:sp>
      <p:sp>
        <p:nvSpPr>
          <p:cNvPr id="4" name="Заголовок 1">
            <a:extLst>
              <a:ext uri="{FF2B5EF4-FFF2-40B4-BE49-F238E27FC236}">
                <a16:creationId xmlns="" xmlns:a16="http://schemas.microsoft.com/office/drawing/2014/main" id="{3CE31B79-A1F2-4982-9783-FC02C84B657A}"/>
              </a:ext>
            </a:extLst>
          </p:cNvPr>
          <p:cNvSpPr txBox="1">
            <a:spLocks/>
          </p:cNvSpPr>
          <p:nvPr/>
        </p:nvSpPr>
        <p:spPr>
          <a:xfrm>
            <a:off x="1740024" y="623888"/>
            <a:ext cx="9764590" cy="725518"/>
          </a:xfrm>
          <a:prstGeom prst="rect">
            <a:avLst/>
          </a:prstGeom>
          <a:solidFill>
            <a:schemeClr val="accent4">
              <a:lumMod val="20000"/>
              <a:lumOff val="80000"/>
            </a:schemeClr>
          </a:solidFill>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rPr>
              <a:t>CONTENT </a:t>
            </a:r>
            <a:endParaRPr lang="ru-RU"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endParaRPr>
          </a:p>
        </p:txBody>
      </p:sp>
    </p:spTree>
    <p:extLst>
      <p:ext uri="{BB962C8B-B14F-4D97-AF65-F5344CB8AC3E}">
        <p14:creationId xmlns:p14="http://schemas.microsoft.com/office/powerpoint/2010/main" val="3690725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06461" y="1614432"/>
            <a:ext cx="10690331" cy="1265281"/>
          </a:xfrm>
        </p:spPr>
        <p:txBody>
          <a:bodyPr>
            <a:normAutofit fontScale="85000" lnSpcReduction="10000"/>
          </a:bodyPr>
          <a:lstStyle/>
          <a:p>
            <a:pPr algn="just"/>
            <a:r>
              <a:rPr lang="en-US" sz="2400" dirty="0">
                <a:solidFill>
                  <a:schemeClr val="tx1"/>
                </a:solidFill>
              </a:rPr>
              <a:t>The processes of globalization set new vectors in the ecological development of the state, define the problems of ecological safety in a new way. The unfavorable state of the environment and the need for environmental safety require the adoption of adequate </a:t>
            </a:r>
            <a:r>
              <a:rPr lang="en-US" sz="2400" dirty="0">
                <a:solidFill>
                  <a:srgbClr val="FF0000"/>
                </a:solidFill>
              </a:rPr>
              <a:t>legal, organizational and other measures.</a:t>
            </a:r>
            <a:endParaRPr lang="en-US" sz="3000" i="1" dirty="0">
              <a:solidFill>
                <a:schemeClr val="tx1"/>
              </a:solidFill>
            </a:endParaRPr>
          </a:p>
          <a:p>
            <a:endParaRPr lang="en-US" dirty="0">
              <a:solidFill>
                <a:schemeClr val="tx1"/>
              </a:solidFill>
            </a:endParaRPr>
          </a:p>
        </p:txBody>
      </p:sp>
      <p:sp>
        <p:nvSpPr>
          <p:cNvPr id="4" name="Прямоугольник 3"/>
          <p:cNvSpPr/>
          <p:nvPr/>
        </p:nvSpPr>
        <p:spPr>
          <a:xfrm>
            <a:off x="1757779" y="679574"/>
            <a:ext cx="9408680" cy="584775"/>
          </a:xfrm>
          <a:prstGeom prst="rect">
            <a:avLst/>
          </a:prstGeom>
          <a:solidFill>
            <a:schemeClr val="accent4">
              <a:lumMod val="20000"/>
              <a:lumOff val="80000"/>
            </a:schemeClr>
          </a:solidFill>
          <a:ln>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r>
              <a:rPr lang="en-US" sz="3200" b="1" cap="none" spc="0"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rPr>
              <a:t>1. INTRODUCTION</a:t>
            </a:r>
            <a:endParaRPr lang="ru-RU" sz="3200" b="1" cap="none" spc="0"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ndParaRPr>
          </a:p>
        </p:txBody>
      </p:sp>
      <p:sp>
        <p:nvSpPr>
          <p:cNvPr id="6" name="Прямоугольник 5"/>
          <p:cNvSpPr/>
          <p:nvPr/>
        </p:nvSpPr>
        <p:spPr>
          <a:xfrm>
            <a:off x="2228850" y="3278826"/>
            <a:ext cx="5139178" cy="2862322"/>
          </a:xfrm>
          <a:prstGeom prst="rect">
            <a:avLst/>
          </a:prstGeom>
        </p:spPr>
        <p:txBody>
          <a:bodyPr wrap="square">
            <a:spAutoFit/>
          </a:bodyPr>
          <a:lstStyle/>
          <a:p>
            <a:pPr algn="just"/>
            <a:r>
              <a:rPr lang="en-US" sz="2000" dirty="0"/>
              <a:t>Since the interdependence of the world is becoming more and more obvious, the achievement of national environmental security seems impossible without taking into account the environmental security of other states. This dictates the need to create a </a:t>
            </a:r>
            <a:r>
              <a:rPr lang="en-US" sz="2000" dirty="0">
                <a:solidFill>
                  <a:srgbClr val="FF0000"/>
                </a:solidFill>
              </a:rPr>
              <a:t>global, international structure for environmental safety</a:t>
            </a:r>
            <a:r>
              <a:rPr lang="en-US" sz="2000" dirty="0"/>
              <a:t>.</a:t>
            </a:r>
            <a:endParaRPr lang="ru-RU" sz="2000" dirty="0"/>
          </a:p>
        </p:txBody>
      </p:sp>
      <p:pic>
        <p:nvPicPr>
          <p:cNvPr id="2050" name="Picture 2" descr="Shop - CHC Training">
            <a:extLst>
              <a:ext uri="{FF2B5EF4-FFF2-40B4-BE49-F238E27FC236}">
                <a16:creationId xmlns="" xmlns:a16="http://schemas.microsoft.com/office/drawing/2014/main" id="{A8569EAA-9285-4F3B-9308-97CE1543FC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7327" y="2908808"/>
            <a:ext cx="4202096" cy="3949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6661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3086" y="1733987"/>
            <a:ext cx="10690331" cy="1265281"/>
          </a:xfrm>
        </p:spPr>
        <p:txBody>
          <a:bodyPr>
            <a:normAutofit fontScale="85000" lnSpcReduction="20000"/>
          </a:bodyPr>
          <a:lstStyle/>
          <a:p>
            <a:pPr algn="just"/>
            <a:r>
              <a:rPr lang="en-US" sz="2600" b="1" i="1" dirty="0">
                <a:solidFill>
                  <a:srgbClr val="FF0000"/>
                </a:solidFill>
                <a:effectLst>
                  <a:outerShdw blurRad="38100" dist="38100" dir="2700000" algn="tl">
                    <a:srgbClr val="000000">
                      <a:alpha val="43137"/>
                    </a:srgbClr>
                  </a:outerShdw>
                </a:effectLst>
              </a:rPr>
              <a:t>Environmental safety </a:t>
            </a:r>
            <a:r>
              <a:rPr lang="en-US" sz="2600" i="1" dirty="0">
                <a:solidFill>
                  <a:schemeClr val="tx1"/>
                </a:solidFill>
                <a:effectLst>
                  <a:outerShdw blurRad="38100" dist="38100" dir="2700000" algn="tl">
                    <a:srgbClr val="000000">
                      <a:alpha val="43137"/>
                    </a:srgbClr>
                  </a:outerShdw>
                </a:effectLst>
              </a:rPr>
              <a:t>as an integral part of the national security is understood as the condition of protection of the rights and vital interests of a person, society and the state from threats arising from anthropogenic and natural impacts on the environment.</a:t>
            </a:r>
          </a:p>
          <a:p>
            <a:endParaRPr lang="en-US" dirty="0">
              <a:solidFill>
                <a:schemeClr val="tx1"/>
              </a:solidFill>
            </a:endParaRPr>
          </a:p>
        </p:txBody>
      </p:sp>
      <p:sp>
        <p:nvSpPr>
          <p:cNvPr id="4" name="Прямоугольник 3"/>
          <p:cNvSpPr/>
          <p:nvPr/>
        </p:nvSpPr>
        <p:spPr>
          <a:xfrm>
            <a:off x="1757779" y="679574"/>
            <a:ext cx="9408680" cy="584775"/>
          </a:xfrm>
          <a:prstGeom prst="rect">
            <a:avLst/>
          </a:prstGeom>
          <a:solidFill>
            <a:schemeClr val="accent4">
              <a:lumMod val="20000"/>
              <a:lumOff val="80000"/>
            </a:schemeClr>
          </a:solidFill>
          <a:ln>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lang="en-US" sz="3200" b="1" cap="none" spc="0"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rPr>
              <a:t>WHAT IS </a:t>
            </a:r>
            <a:r>
              <a:rPr lang="en-US" sz="3200"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rPr>
              <a:t>ENVIRONMENTAL SAFETY</a:t>
            </a:r>
            <a:r>
              <a:rPr lang="en-US" sz="3200" b="1" cap="none" spc="0"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rPr>
              <a:t>?</a:t>
            </a:r>
            <a:endParaRPr lang="ru-RU" sz="3200" b="1" cap="none" spc="0"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ndParaRPr>
          </a:p>
        </p:txBody>
      </p:sp>
      <p:sp>
        <p:nvSpPr>
          <p:cNvPr id="6" name="Прямоугольник 5"/>
          <p:cNvSpPr/>
          <p:nvPr/>
        </p:nvSpPr>
        <p:spPr>
          <a:xfrm>
            <a:off x="2581115" y="3429000"/>
            <a:ext cx="8677435" cy="1323439"/>
          </a:xfrm>
          <a:prstGeom prst="rect">
            <a:avLst/>
          </a:prstGeom>
        </p:spPr>
        <p:txBody>
          <a:bodyPr wrap="square">
            <a:spAutoFit/>
          </a:bodyPr>
          <a:lstStyle/>
          <a:p>
            <a:pPr marL="342900" indent="-342900" algn="just">
              <a:buFont typeface="Wingdings" panose="05000000000000000000" pitchFamily="2" charset="2"/>
              <a:buChar char="v"/>
            </a:pPr>
            <a:r>
              <a:rPr lang="en-US" sz="2000" dirty="0"/>
              <a:t>Environmental safety is ensured by identifying environmental threats, assessing the level of environmental safety of natural and economic systems, developing a set of management measures with the definition of goals, indicators and an action program.</a:t>
            </a:r>
          </a:p>
        </p:txBody>
      </p:sp>
      <p:sp>
        <p:nvSpPr>
          <p:cNvPr id="7" name="TextBox 6">
            <a:extLst>
              <a:ext uri="{FF2B5EF4-FFF2-40B4-BE49-F238E27FC236}">
                <a16:creationId xmlns="" xmlns:a16="http://schemas.microsoft.com/office/drawing/2014/main" id="{1AD9D894-FCA4-4B72-A07F-67714F7B2E5B}"/>
              </a:ext>
            </a:extLst>
          </p:cNvPr>
          <p:cNvSpPr txBox="1"/>
          <p:nvPr/>
        </p:nvSpPr>
        <p:spPr>
          <a:xfrm>
            <a:off x="2581115" y="5182171"/>
            <a:ext cx="8782302" cy="646331"/>
          </a:xfrm>
          <a:prstGeom prst="rect">
            <a:avLst/>
          </a:prstGeom>
          <a:noFill/>
        </p:spPr>
        <p:txBody>
          <a:bodyPr wrap="square">
            <a:spAutoFit/>
          </a:bodyPr>
          <a:lstStyle/>
          <a:p>
            <a:pPr marL="285750" indent="-285750">
              <a:buFont typeface="Wingdings" panose="05000000000000000000" pitchFamily="2" charset="2"/>
              <a:buChar char="v"/>
            </a:pPr>
            <a:r>
              <a:rPr lang="en-US" dirty="0"/>
              <a:t>Environmental safety is implemented at the global, regional and local levels.</a:t>
            </a:r>
          </a:p>
        </p:txBody>
      </p:sp>
    </p:spTree>
    <p:extLst>
      <p:ext uri="{BB962C8B-B14F-4D97-AF65-F5344CB8AC3E}">
        <p14:creationId xmlns:p14="http://schemas.microsoft.com/office/powerpoint/2010/main" val="2655976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 xmlns:a16="http://schemas.microsoft.com/office/drawing/2014/main" id="{CAC54E43-CC34-4A67-BC1B-BEEE294285C5}"/>
              </a:ext>
            </a:extLst>
          </p:cNvPr>
          <p:cNvSpPr/>
          <p:nvPr/>
        </p:nvSpPr>
        <p:spPr>
          <a:xfrm>
            <a:off x="1757779" y="622424"/>
            <a:ext cx="10024646" cy="954107"/>
          </a:xfrm>
          <a:prstGeom prst="rect">
            <a:avLst/>
          </a:prstGeom>
          <a:solidFill>
            <a:schemeClr val="accent4">
              <a:lumMod val="20000"/>
              <a:lumOff val="80000"/>
            </a:schemeClr>
          </a:solidFill>
          <a:ln>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r>
              <a:rPr lang="en-US" sz="2800" b="1" cap="none" spc="0"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rPr>
              <a:t>2. BASIS OF INTERNATIONAL ENVIRONMENTAL COOPERATION</a:t>
            </a:r>
          </a:p>
        </p:txBody>
      </p:sp>
      <p:sp>
        <p:nvSpPr>
          <p:cNvPr id="6" name="TextBox 5">
            <a:extLst>
              <a:ext uri="{FF2B5EF4-FFF2-40B4-BE49-F238E27FC236}">
                <a16:creationId xmlns="" xmlns:a16="http://schemas.microsoft.com/office/drawing/2014/main" id="{981E3C65-D16C-4D98-9E47-B0861F75EC12}"/>
              </a:ext>
            </a:extLst>
          </p:cNvPr>
          <p:cNvSpPr txBox="1"/>
          <p:nvPr/>
        </p:nvSpPr>
        <p:spPr>
          <a:xfrm>
            <a:off x="2281654" y="1940551"/>
            <a:ext cx="3719096" cy="369332"/>
          </a:xfrm>
          <a:prstGeom prst="rect">
            <a:avLst/>
          </a:prstGeom>
          <a:noFill/>
        </p:spPr>
        <p:txBody>
          <a:bodyPr wrap="square">
            <a:spAutoFit/>
          </a:bodyPr>
          <a:lstStyle/>
          <a:p>
            <a:pPr marL="285750" indent="-285750">
              <a:buFont typeface="Wingdings" panose="05000000000000000000" pitchFamily="2" charset="2"/>
              <a:buChar char="ü"/>
            </a:pPr>
            <a:r>
              <a:rPr lang="en-US" dirty="0"/>
              <a:t>Harmonization of legislation</a:t>
            </a:r>
          </a:p>
        </p:txBody>
      </p:sp>
      <p:sp>
        <p:nvSpPr>
          <p:cNvPr id="7" name="TextBox 6">
            <a:extLst>
              <a:ext uri="{FF2B5EF4-FFF2-40B4-BE49-F238E27FC236}">
                <a16:creationId xmlns="" xmlns:a16="http://schemas.microsoft.com/office/drawing/2014/main" id="{4847437A-A94A-4211-96AD-7D7C543BD04C}"/>
              </a:ext>
            </a:extLst>
          </p:cNvPr>
          <p:cNvSpPr txBox="1"/>
          <p:nvPr/>
        </p:nvSpPr>
        <p:spPr>
          <a:xfrm>
            <a:off x="6672677" y="1939242"/>
            <a:ext cx="4709697" cy="369332"/>
          </a:xfrm>
          <a:prstGeom prst="rect">
            <a:avLst/>
          </a:prstGeom>
          <a:noFill/>
        </p:spPr>
        <p:txBody>
          <a:bodyPr wrap="square">
            <a:spAutoFit/>
          </a:bodyPr>
          <a:lstStyle/>
          <a:p>
            <a:pPr marL="285750" indent="-285750">
              <a:buFont typeface="Wingdings" panose="05000000000000000000" pitchFamily="2" charset="2"/>
              <a:buChar char="ü"/>
            </a:pPr>
            <a:r>
              <a:rPr lang="en-US" dirty="0"/>
              <a:t>Development of integration processes </a:t>
            </a:r>
          </a:p>
        </p:txBody>
      </p:sp>
      <p:sp>
        <p:nvSpPr>
          <p:cNvPr id="8" name="TextBox 7">
            <a:extLst>
              <a:ext uri="{FF2B5EF4-FFF2-40B4-BE49-F238E27FC236}">
                <a16:creationId xmlns="" xmlns:a16="http://schemas.microsoft.com/office/drawing/2014/main" id="{72766414-DEFF-4549-BAC6-4D61C255EEE1}"/>
              </a:ext>
            </a:extLst>
          </p:cNvPr>
          <p:cNvSpPr txBox="1"/>
          <p:nvPr/>
        </p:nvSpPr>
        <p:spPr>
          <a:xfrm>
            <a:off x="2281654" y="2350737"/>
            <a:ext cx="3719096" cy="646331"/>
          </a:xfrm>
          <a:prstGeom prst="rect">
            <a:avLst/>
          </a:prstGeom>
          <a:noFill/>
        </p:spPr>
        <p:txBody>
          <a:bodyPr wrap="square">
            <a:spAutoFit/>
          </a:bodyPr>
          <a:lstStyle/>
          <a:p>
            <a:pPr marL="285750" indent="-285750">
              <a:buFont typeface="Wingdings" panose="05000000000000000000" pitchFamily="2" charset="2"/>
              <a:buChar char="ü"/>
            </a:pPr>
            <a:r>
              <a:rPr lang="en-US" dirty="0"/>
              <a:t>Exchange of experience in environmental protection</a:t>
            </a:r>
          </a:p>
        </p:txBody>
      </p:sp>
      <p:sp>
        <p:nvSpPr>
          <p:cNvPr id="9" name="TextBox 8">
            <a:extLst>
              <a:ext uri="{FF2B5EF4-FFF2-40B4-BE49-F238E27FC236}">
                <a16:creationId xmlns="" xmlns:a16="http://schemas.microsoft.com/office/drawing/2014/main" id="{F7BD4EDB-75D1-409C-967E-DF630C9EC623}"/>
              </a:ext>
            </a:extLst>
          </p:cNvPr>
          <p:cNvSpPr txBox="1"/>
          <p:nvPr/>
        </p:nvSpPr>
        <p:spPr>
          <a:xfrm>
            <a:off x="6672676" y="2455504"/>
            <a:ext cx="4709697" cy="923330"/>
          </a:xfrm>
          <a:prstGeom prst="rect">
            <a:avLst/>
          </a:prstGeom>
          <a:noFill/>
        </p:spPr>
        <p:txBody>
          <a:bodyPr wrap="square">
            <a:spAutoFit/>
          </a:bodyPr>
          <a:lstStyle/>
          <a:p>
            <a:pPr marL="285750" indent="-285750">
              <a:buFont typeface="Wingdings" panose="05000000000000000000" pitchFamily="2" charset="2"/>
              <a:buChar char="ü"/>
            </a:pPr>
            <a:r>
              <a:rPr lang="en-US" dirty="0"/>
              <a:t>Improvement of the education system and public interaction in the environmental sphere</a:t>
            </a:r>
          </a:p>
        </p:txBody>
      </p:sp>
      <p:sp>
        <p:nvSpPr>
          <p:cNvPr id="11" name="TextBox 10">
            <a:extLst>
              <a:ext uri="{FF2B5EF4-FFF2-40B4-BE49-F238E27FC236}">
                <a16:creationId xmlns="" xmlns:a16="http://schemas.microsoft.com/office/drawing/2014/main" id="{E24FE64A-34CD-4236-956E-6FD94129361B}"/>
              </a:ext>
            </a:extLst>
          </p:cNvPr>
          <p:cNvSpPr txBox="1"/>
          <p:nvPr/>
        </p:nvSpPr>
        <p:spPr>
          <a:xfrm>
            <a:off x="2181224" y="3479167"/>
            <a:ext cx="9382125" cy="3170099"/>
          </a:xfrm>
          <a:prstGeom prst="rect">
            <a:avLst/>
          </a:prstGeom>
          <a:noFill/>
        </p:spPr>
        <p:txBody>
          <a:bodyPr wrap="square">
            <a:spAutoFit/>
          </a:bodyPr>
          <a:lstStyle/>
          <a:p>
            <a:pPr algn="ctr">
              <a:spcAft>
                <a:spcPts val="600"/>
              </a:spcAft>
            </a:pPr>
            <a:r>
              <a:rPr lang="en-US" dirty="0">
                <a:solidFill>
                  <a:srgbClr val="FF0000"/>
                </a:solidFill>
                <a:effectLst>
                  <a:outerShdw blurRad="38100" dist="38100" dir="2700000" algn="tl">
                    <a:srgbClr val="000000">
                      <a:alpha val="43137"/>
                    </a:srgbClr>
                  </a:outerShdw>
                </a:effectLst>
              </a:rPr>
              <a:t>The strategic goals of ensuring environmental safety and rational use of natural resources are:</a:t>
            </a:r>
          </a:p>
          <a:p>
            <a:pPr marL="285750" indent="-285750">
              <a:spcAft>
                <a:spcPts val="600"/>
              </a:spcAft>
              <a:buFont typeface="Wingdings" panose="05000000000000000000" pitchFamily="2" charset="2"/>
              <a:buChar char="Ø"/>
            </a:pPr>
            <a:r>
              <a:rPr lang="en-US" dirty="0"/>
              <a:t>preservation of the natural environment and ensuring its protection;</a:t>
            </a:r>
          </a:p>
          <a:p>
            <a:pPr marL="285750" indent="-285750">
              <a:spcAft>
                <a:spcPts val="600"/>
              </a:spcAft>
              <a:buFont typeface="Wingdings" panose="05000000000000000000" pitchFamily="2" charset="2"/>
              <a:buChar char="Ø"/>
            </a:pPr>
            <a:r>
              <a:rPr lang="en-US" dirty="0"/>
              <a:t>involvement in the economic turnover of secondary material and energy resources;</a:t>
            </a:r>
          </a:p>
          <a:p>
            <a:pPr marL="285750" indent="-285750">
              <a:spcAft>
                <a:spcPts val="600"/>
              </a:spcAft>
              <a:buFont typeface="Wingdings" panose="05000000000000000000" pitchFamily="2" charset="2"/>
              <a:buChar char="Ø"/>
            </a:pPr>
            <a:r>
              <a:rPr lang="en-US" dirty="0"/>
              <a:t>environmentally friendly development of industry, agriculture, energy, transport and utilities;</a:t>
            </a:r>
          </a:p>
          <a:p>
            <a:pPr marL="285750" indent="-285750">
              <a:spcAft>
                <a:spcPts val="600"/>
              </a:spcAft>
              <a:buFont typeface="Wingdings" panose="05000000000000000000" pitchFamily="2" charset="2"/>
              <a:buChar char="Ø"/>
            </a:pPr>
            <a:r>
              <a:rPr lang="en-US" dirty="0"/>
              <a:t>elimination of environmental damage accumulated as a result of past economic activities and environmental rehabilitation of contaminated industrial and urban areas.</a:t>
            </a:r>
          </a:p>
        </p:txBody>
      </p:sp>
    </p:spTree>
    <p:extLst>
      <p:ext uri="{BB962C8B-B14F-4D97-AF65-F5344CB8AC3E}">
        <p14:creationId xmlns:p14="http://schemas.microsoft.com/office/powerpoint/2010/main" val="4230396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3C8AD4D-BE13-4AC5-AA9C-C220F8B63BD8}"/>
              </a:ext>
            </a:extLst>
          </p:cNvPr>
          <p:cNvSpPr>
            <a:spLocks noGrp="1"/>
          </p:cNvSpPr>
          <p:nvPr>
            <p:ph type="title"/>
          </p:nvPr>
        </p:nvSpPr>
        <p:spPr>
          <a:xfrm>
            <a:off x="1645918" y="541040"/>
            <a:ext cx="10546080" cy="717010"/>
          </a:xfrm>
          <a:solidFill>
            <a:schemeClr val="accent4">
              <a:lumMod val="20000"/>
              <a:lumOff val="80000"/>
            </a:schemeClr>
          </a:solidFill>
        </p:spPr>
        <p:txBody>
          <a:bodyPr>
            <a:normAutofit/>
          </a:bodyPr>
          <a:lstStyle/>
          <a:p>
            <a:r>
              <a:rPr lang="en-US" sz="3200"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rPr>
              <a:t>3. HISTORICAL ASPECT</a:t>
            </a:r>
            <a:endParaRPr lang="ru-RU" sz="3200"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endParaRPr>
          </a:p>
        </p:txBody>
      </p:sp>
      <p:sp>
        <p:nvSpPr>
          <p:cNvPr id="5" name="Стрелка: вниз 4">
            <a:extLst>
              <a:ext uri="{FF2B5EF4-FFF2-40B4-BE49-F238E27FC236}">
                <a16:creationId xmlns="" xmlns:a16="http://schemas.microsoft.com/office/drawing/2014/main" id="{54F9FE47-FF5F-4211-96A2-C956FCE491C5}"/>
              </a:ext>
            </a:extLst>
          </p:cNvPr>
          <p:cNvSpPr/>
          <p:nvPr/>
        </p:nvSpPr>
        <p:spPr>
          <a:xfrm>
            <a:off x="5807619" y="6369728"/>
            <a:ext cx="834501" cy="488272"/>
          </a:xfrm>
          <a:prstGeom prst="down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accent5">
                  <a:lumMod val="20000"/>
                  <a:lumOff val="80000"/>
                </a:schemeClr>
              </a:solidFill>
            </a:endParaRPr>
          </a:p>
        </p:txBody>
      </p:sp>
      <p:sp>
        <p:nvSpPr>
          <p:cNvPr id="9" name="TextBox 8">
            <a:extLst>
              <a:ext uri="{FF2B5EF4-FFF2-40B4-BE49-F238E27FC236}">
                <a16:creationId xmlns="" xmlns:a16="http://schemas.microsoft.com/office/drawing/2014/main" id="{FA1421CC-2841-482F-9701-C1C1F4784B1B}"/>
              </a:ext>
            </a:extLst>
          </p:cNvPr>
          <p:cNvSpPr txBox="1"/>
          <p:nvPr/>
        </p:nvSpPr>
        <p:spPr>
          <a:xfrm>
            <a:off x="1645918" y="1369147"/>
            <a:ext cx="9992408" cy="923330"/>
          </a:xfrm>
          <a:prstGeom prst="rect">
            <a:avLst/>
          </a:prstGeom>
          <a:noFill/>
        </p:spPr>
        <p:txBody>
          <a:bodyPr wrap="square">
            <a:spAutoFit/>
          </a:bodyPr>
          <a:lstStyle/>
          <a:p>
            <a:pPr marL="285750" indent="-285750" algn="just">
              <a:buFont typeface="Wingdings" panose="05000000000000000000" pitchFamily="2" charset="2"/>
              <a:buChar char="Ø"/>
            </a:pPr>
            <a:r>
              <a:rPr lang="en-US" dirty="0"/>
              <a:t> For the first time at the international level, the need for formation of international environmental law  was declared in the </a:t>
            </a:r>
            <a:r>
              <a:rPr lang="en-US" dirty="0">
                <a:solidFill>
                  <a:srgbClr val="FF0000"/>
                </a:solidFill>
              </a:rPr>
              <a:t>Declaration of the UN Conference on the Problems of the Human Environment</a:t>
            </a:r>
            <a:r>
              <a:rPr lang="en-US" dirty="0"/>
              <a:t> in 1972. </a:t>
            </a:r>
          </a:p>
        </p:txBody>
      </p:sp>
      <p:sp>
        <p:nvSpPr>
          <p:cNvPr id="10" name="TextBox 9">
            <a:extLst>
              <a:ext uri="{FF2B5EF4-FFF2-40B4-BE49-F238E27FC236}">
                <a16:creationId xmlns="" xmlns:a16="http://schemas.microsoft.com/office/drawing/2014/main" id="{608A1C15-4D0E-4ED1-8FE5-41BB84B505DD}"/>
              </a:ext>
            </a:extLst>
          </p:cNvPr>
          <p:cNvSpPr txBox="1"/>
          <p:nvPr/>
        </p:nvSpPr>
        <p:spPr>
          <a:xfrm>
            <a:off x="1645917" y="2292477"/>
            <a:ext cx="9992407" cy="2031325"/>
          </a:xfrm>
          <a:prstGeom prst="rect">
            <a:avLst/>
          </a:prstGeom>
          <a:noFill/>
        </p:spPr>
        <p:txBody>
          <a:bodyPr wrap="square">
            <a:spAutoFit/>
          </a:bodyPr>
          <a:lstStyle/>
          <a:p>
            <a:pPr marL="285750" indent="-285750" algn="just">
              <a:buFont typeface="Wingdings" panose="05000000000000000000" pitchFamily="2" charset="2"/>
              <a:buChar char="Ø"/>
            </a:pPr>
            <a:r>
              <a:rPr lang="en-US" dirty="0"/>
              <a:t>The modern system of international environmental protection begins with the </a:t>
            </a:r>
            <a:r>
              <a:rPr lang="en-US" dirty="0">
                <a:solidFill>
                  <a:srgbClr val="FF0000"/>
                </a:solidFill>
              </a:rPr>
              <a:t>UN Conference held in Stockholm in 1972</a:t>
            </a:r>
            <a:r>
              <a:rPr lang="en-US" dirty="0"/>
              <a:t>, although some international environmental agreements, in particular, on the protection of the marine environment, were signed before this conference. However, it was after the Stockholm Conference that environmental norm-setting activities at the national and international levels intensified. The Stockholm Conference led to the creation of UNEP (United Nations Environment Program).</a:t>
            </a:r>
          </a:p>
        </p:txBody>
      </p:sp>
      <p:sp>
        <p:nvSpPr>
          <p:cNvPr id="12" name="TextBox 11">
            <a:extLst>
              <a:ext uri="{FF2B5EF4-FFF2-40B4-BE49-F238E27FC236}">
                <a16:creationId xmlns="" xmlns:a16="http://schemas.microsoft.com/office/drawing/2014/main" id="{7072D641-57E0-4A8C-8B19-05D1F1023711}"/>
              </a:ext>
            </a:extLst>
          </p:cNvPr>
          <p:cNvSpPr txBox="1"/>
          <p:nvPr/>
        </p:nvSpPr>
        <p:spPr>
          <a:xfrm>
            <a:off x="1645917" y="4323802"/>
            <a:ext cx="9992407" cy="2031325"/>
          </a:xfrm>
          <a:prstGeom prst="rect">
            <a:avLst/>
          </a:prstGeom>
          <a:noFill/>
        </p:spPr>
        <p:txBody>
          <a:bodyPr wrap="square">
            <a:spAutoFit/>
          </a:bodyPr>
          <a:lstStyle/>
          <a:p>
            <a:pPr marL="285750" indent="-285750" algn="just">
              <a:buFont typeface="Wingdings" panose="05000000000000000000" pitchFamily="2" charset="2"/>
              <a:buChar char="Ø"/>
            </a:pPr>
            <a:r>
              <a:rPr lang="en-US" dirty="0"/>
              <a:t>The </a:t>
            </a:r>
            <a:r>
              <a:rPr lang="en-US" dirty="0">
                <a:solidFill>
                  <a:srgbClr val="FF0000"/>
                </a:solidFill>
              </a:rPr>
              <a:t>World Charter for Nature </a:t>
            </a:r>
            <a:r>
              <a:rPr lang="en-US" dirty="0"/>
              <a:t>(WCN) was adopted by the UN General Assembly on October 28, 1982. The World Charter for Nature determined the priority directions of the environmental activities of the international community for that period, which largely predetermined the further formation of the environmental policy of states. The World Charter for Nature, in comparison with the conference in Stockholm (1972), has moved further along the path of generalizing international legal principles of environmental protection and rational use of natural resources.</a:t>
            </a:r>
          </a:p>
        </p:txBody>
      </p:sp>
    </p:spTree>
    <p:extLst>
      <p:ext uri="{BB962C8B-B14F-4D97-AF65-F5344CB8AC3E}">
        <p14:creationId xmlns:p14="http://schemas.microsoft.com/office/powerpoint/2010/main" val="3282732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3C8AD4D-BE13-4AC5-AA9C-C220F8B63BD8}"/>
              </a:ext>
            </a:extLst>
          </p:cNvPr>
          <p:cNvSpPr>
            <a:spLocks noGrp="1"/>
          </p:cNvSpPr>
          <p:nvPr>
            <p:ph type="title"/>
          </p:nvPr>
        </p:nvSpPr>
        <p:spPr>
          <a:xfrm>
            <a:off x="1645920" y="670243"/>
            <a:ext cx="10546080" cy="717010"/>
          </a:xfrm>
          <a:solidFill>
            <a:schemeClr val="accent4">
              <a:lumMod val="20000"/>
              <a:lumOff val="80000"/>
            </a:schemeClr>
          </a:solidFill>
        </p:spPr>
        <p:txBody>
          <a:bodyPr>
            <a:normAutofit/>
          </a:bodyPr>
          <a:lstStyle/>
          <a:p>
            <a:r>
              <a:rPr lang="en-US" sz="3200"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rPr>
              <a:t>3. HISTORICAL ASPECT</a:t>
            </a:r>
            <a:endParaRPr lang="ru-RU" sz="3200"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endParaRPr>
          </a:p>
        </p:txBody>
      </p:sp>
      <p:sp>
        <p:nvSpPr>
          <p:cNvPr id="11" name="TextBox 10">
            <a:extLst>
              <a:ext uri="{FF2B5EF4-FFF2-40B4-BE49-F238E27FC236}">
                <a16:creationId xmlns="" xmlns:a16="http://schemas.microsoft.com/office/drawing/2014/main" id="{51499373-FC62-48B5-9086-EFDD3AA67B54}"/>
              </a:ext>
            </a:extLst>
          </p:cNvPr>
          <p:cNvSpPr txBox="1"/>
          <p:nvPr/>
        </p:nvSpPr>
        <p:spPr>
          <a:xfrm>
            <a:off x="1645917" y="4779984"/>
            <a:ext cx="9784081" cy="1754326"/>
          </a:xfrm>
          <a:prstGeom prst="rect">
            <a:avLst/>
          </a:prstGeom>
          <a:noFill/>
        </p:spPr>
        <p:txBody>
          <a:bodyPr wrap="square">
            <a:spAutoFit/>
          </a:bodyPr>
          <a:lstStyle/>
          <a:p>
            <a:pPr marL="285750" indent="-285750" algn="just">
              <a:buFont typeface="Wingdings" panose="05000000000000000000" pitchFamily="2" charset="2"/>
              <a:buChar char="Ø"/>
            </a:pPr>
            <a:r>
              <a:rPr lang="en-US" dirty="0"/>
              <a:t>In 1992, at the UN Conference in Rio de Janeiro (Brazil), the </a:t>
            </a:r>
            <a:r>
              <a:rPr lang="en-US" dirty="0">
                <a:solidFill>
                  <a:srgbClr val="FF0000"/>
                </a:solidFill>
              </a:rPr>
              <a:t>Declaration on Environment and Development </a:t>
            </a:r>
            <a:r>
              <a:rPr lang="en-US" dirty="0"/>
              <a:t>was adopted, which formulated the basic principles of environmental law, and the </a:t>
            </a:r>
            <a:r>
              <a:rPr lang="en-US" dirty="0">
                <a:solidFill>
                  <a:srgbClr val="FF0000"/>
                </a:solidFill>
              </a:rPr>
              <a:t>Long-term Program of Further Action </a:t>
            </a:r>
            <a:r>
              <a:rPr lang="en-US" dirty="0"/>
              <a:t>on a global scale ("Agenda 21"). In 2012, the UN Conference on Sustainable Development </a:t>
            </a:r>
            <a:r>
              <a:rPr lang="en-US" dirty="0">
                <a:solidFill>
                  <a:srgbClr val="FF0000"/>
                </a:solidFill>
              </a:rPr>
              <a:t>Rio + 20 </a:t>
            </a:r>
            <a:r>
              <a:rPr lang="en-US" dirty="0"/>
              <a:t>was held in Rio de Janeiro. Final document of the conference - "The future we want"</a:t>
            </a:r>
            <a:endParaRPr lang="ru-RU" dirty="0"/>
          </a:p>
        </p:txBody>
      </p:sp>
      <p:sp>
        <p:nvSpPr>
          <p:cNvPr id="9" name="TextBox 8">
            <a:extLst>
              <a:ext uri="{FF2B5EF4-FFF2-40B4-BE49-F238E27FC236}">
                <a16:creationId xmlns="" xmlns:a16="http://schemas.microsoft.com/office/drawing/2014/main" id="{FA1421CC-2841-482F-9701-C1C1F4784B1B}"/>
              </a:ext>
            </a:extLst>
          </p:cNvPr>
          <p:cNvSpPr txBox="1"/>
          <p:nvPr/>
        </p:nvSpPr>
        <p:spPr>
          <a:xfrm>
            <a:off x="1645916" y="2758127"/>
            <a:ext cx="9784081" cy="923330"/>
          </a:xfrm>
          <a:prstGeom prst="rect">
            <a:avLst/>
          </a:prstGeom>
          <a:noFill/>
        </p:spPr>
        <p:txBody>
          <a:bodyPr wrap="square">
            <a:spAutoFit/>
          </a:bodyPr>
          <a:lstStyle/>
          <a:p>
            <a:pPr marL="285750" indent="-285750" algn="just">
              <a:buFont typeface="Wingdings" panose="05000000000000000000" pitchFamily="2" charset="2"/>
              <a:buChar char="Ø"/>
            </a:pPr>
            <a:r>
              <a:rPr lang="en-US" dirty="0"/>
              <a:t>In 1991, under the auspices of the United Nations Economic Commission for Europe in Espoo (Finland), the </a:t>
            </a:r>
            <a:r>
              <a:rPr lang="en-US" dirty="0">
                <a:solidFill>
                  <a:srgbClr val="FF0000"/>
                </a:solidFill>
              </a:rPr>
              <a:t>Convention on Environmental Impact Assessment in a Transboundary Context </a:t>
            </a:r>
            <a:r>
              <a:rPr lang="en-US" dirty="0"/>
              <a:t>was signed. </a:t>
            </a:r>
          </a:p>
        </p:txBody>
      </p:sp>
      <p:sp>
        <p:nvSpPr>
          <p:cNvPr id="10" name="TextBox 9">
            <a:extLst>
              <a:ext uri="{FF2B5EF4-FFF2-40B4-BE49-F238E27FC236}">
                <a16:creationId xmlns="" xmlns:a16="http://schemas.microsoft.com/office/drawing/2014/main" id="{608A1C15-4D0E-4ED1-8FE5-41BB84B505DD}"/>
              </a:ext>
            </a:extLst>
          </p:cNvPr>
          <p:cNvSpPr txBox="1"/>
          <p:nvPr/>
        </p:nvSpPr>
        <p:spPr>
          <a:xfrm>
            <a:off x="1645916" y="3774972"/>
            <a:ext cx="9784081" cy="923330"/>
          </a:xfrm>
          <a:prstGeom prst="rect">
            <a:avLst/>
          </a:prstGeom>
          <a:noFill/>
        </p:spPr>
        <p:txBody>
          <a:bodyPr wrap="square">
            <a:spAutoFit/>
          </a:bodyPr>
          <a:lstStyle/>
          <a:p>
            <a:pPr marL="285750" indent="-285750" algn="just">
              <a:buFont typeface="Wingdings" panose="05000000000000000000" pitchFamily="2" charset="2"/>
              <a:buChar char="Ø"/>
            </a:pPr>
            <a:r>
              <a:rPr lang="en-US" dirty="0"/>
              <a:t>The United Nations Economic Commission for Europe also initiated the signing in 1998 in Aarhus (Denmark) of the </a:t>
            </a:r>
            <a:r>
              <a:rPr lang="en-US" dirty="0">
                <a:solidFill>
                  <a:srgbClr val="FF0000"/>
                </a:solidFill>
              </a:rPr>
              <a:t>Convention on Access to Information, Public Participation in Decision-Making and Access to Justice in Environmental Matters</a:t>
            </a:r>
            <a:r>
              <a:rPr lang="en-US" dirty="0"/>
              <a:t>.</a:t>
            </a:r>
          </a:p>
        </p:txBody>
      </p:sp>
      <p:sp>
        <p:nvSpPr>
          <p:cNvPr id="8" name="TextBox 7">
            <a:extLst>
              <a:ext uri="{FF2B5EF4-FFF2-40B4-BE49-F238E27FC236}">
                <a16:creationId xmlns="" xmlns:a16="http://schemas.microsoft.com/office/drawing/2014/main" id="{8D2D8589-328D-4828-8F85-8E24C413F8C1}"/>
              </a:ext>
            </a:extLst>
          </p:cNvPr>
          <p:cNvSpPr txBox="1"/>
          <p:nvPr/>
        </p:nvSpPr>
        <p:spPr>
          <a:xfrm>
            <a:off x="1607817" y="1511040"/>
            <a:ext cx="9822180" cy="1200329"/>
          </a:xfrm>
          <a:prstGeom prst="rect">
            <a:avLst/>
          </a:prstGeom>
          <a:noFill/>
        </p:spPr>
        <p:txBody>
          <a:bodyPr wrap="square">
            <a:spAutoFit/>
          </a:bodyPr>
          <a:lstStyle/>
          <a:p>
            <a:pPr marL="285750" indent="-285750" algn="just">
              <a:buFont typeface="Wingdings" panose="05000000000000000000" pitchFamily="2" charset="2"/>
              <a:buChar char="Ø"/>
            </a:pPr>
            <a:r>
              <a:rPr lang="en-US" dirty="0"/>
              <a:t>In 1984 the UN General Assembly established the I</a:t>
            </a:r>
            <a:r>
              <a:rPr lang="en-US" dirty="0">
                <a:solidFill>
                  <a:srgbClr val="FF0000"/>
                </a:solidFill>
              </a:rPr>
              <a:t>nternational Commission on Environment and Development</a:t>
            </a:r>
            <a:r>
              <a:rPr lang="en-US" dirty="0"/>
              <a:t>, which, in its 1987 report "Our Common Future", first formulated the concept of sustainable development, the goal of which is to improve human living conditions in harmony with nature.</a:t>
            </a:r>
            <a:endParaRPr lang="ru-RU" dirty="0"/>
          </a:p>
        </p:txBody>
      </p:sp>
    </p:spTree>
    <p:extLst>
      <p:ext uri="{BB962C8B-B14F-4D97-AF65-F5344CB8AC3E}">
        <p14:creationId xmlns:p14="http://schemas.microsoft.com/office/powerpoint/2010/main" val="1684923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10">
            <a:extLst>
              <a:ext uri="{FF2B5EF4-FFF2-40B4-BE49-F238E27FC236}">
                <a16:creationId xmlns="" xmlns:a16="http://schemas.microsoft.com/office/drawing/2014/main" id="{83030214-227F-42DB-9282-BBA6AF8D94A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11">
            <a:extLst>
              <a:ext uri="{FF2B5EF4-FFF2-40B4-BE49-F238E27FC236}">
                <a16:creationId xmlns="" xmlns:a16="http://schemas.microsoft.com/office/drawing/2014/main" id="{0D7A9289-BAD1-4A78-979F-A655C886DBF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8" name="Заголовок 5">
            <a:extLst>
              <a:ext uri="{FF2B5EF4-FFF2-40B4-BE49-F238E27FC236}">
                <a16:creationId xmlns="" xmlns:a16="http://schemas.microsoft.com/office/drawing/2014/main" id="{87CDC3EF-B02C-47D4-A59F-3C4D60F64206}"/>
              </a:ext>
            </a:extLst>
          </p:cNvPr>
          <p:cNvSpPr txBox="1">
            <a:spLocks/>
          </p:cNvSpPr>
          <p:nvPr/>
        </p:nvSpPr>
        <p:spPr>
          <a:xfrm>
            <a:off x="231259" y="2283763"/>
            <a:ext cx="4423037" cy="3669362"/>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rPr>
              <a:t>4.INTERNATIONAL LEGAL NORMS ON PROTECTION OF MARINE ENVIRONMENT </a:t>
            </a:r>
            <a:endParaRPr lang="ru-RU" sz="3200"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endParaRPr>
          </a:p>
        </p:txBody>
      </p:sp>
      <p:sp>
        <p:nvSpPr>
          <p:cNvPr id="9" name="Объект 2">
            <a:extLst>
              <a:ext uri="{FF2B5EF4-FFF2-40B4-BE49-F238E27FC236}">
                <a16:creationId xmlns="" xmlns:a16="http://schemas.microsoft.com/office/drawing/2014/main" id="{E70F8331-EF5F-48A0-BB4D-06959FDC3ED4}"/>
              </a:ext>
            </a:extLst>
          </p:cNvPr>
          <p:cNvSpPr txBox="1">
            <a:spLocks/>
          </p:cNvSpPr>
          <p:nvPr/>
        </p:nvSpPr>
        <p:spPr>
          <a:xfrm>
            <a:off x="4171950" y="199502"/>
            <a:ext cx="7788790" cy="665849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lvl="1" algn="just">
              <a:lnSpc>
                <a:spcPct val="90000"/>
              </a:lnSpc>
              <a:buFont typeface="Wingdings" panose="05000000000000000000" pitchFamily="2" charset="2"/>
              <a:buChar char="q"/>
            </a:pPr>
            <a:r>
              <a:rPr lang="en-US" dirty="0">
                <a:solidFill>
                  <a:srgbClr val="FF0000"/>
                </a:solidFill>
                <a:effectLst>
                  <a:outerShdw blurRad="38100" dist="38100" dir="2700000" algn="tl">
                    <a:srgbClr val="000000">
                      <a:alpha val="43137"/>
                    </a:srgbClr>
                  </a:outerShdw>
                </a:effectLst>
              </a:rPr>
              <a:t>UN Convention on the Law of the Sea</a:t>
            </a:r>
            <a:r>
              <a:rPr lang="en-US" dirty="0">
                <a:solidFill>
                  <a:srgbClr val="FF0000"/>
                </a:solidFill>
              </a:rPr>
              <a:t> </a:t>
            </a:r>
            <a:r>
              <a:rPr lang="en-US" dirty="0">
                <a:solidFill>
                  <a:schemeClr val="tx1"/>
                </a:solidFill>
              </a:rPr>
              <a:t>- an international agreement that defines the terminology and procedure for the joint and sovereign use of maritime territories. The current version of the Convention is the result of the Third Conference on the Law of the Sea (UNCLOS III), held in 1976-1982, and signed in the Jamaican city of Montego Bay in December 1982 (entered into force on November 16, 1994). This convention replaced the Convention on the high seas, in force since 1958. 168 countries and the European Union have signed and ratified the Convention;</a:t>
            </a:r>
          </a:p>
          <a:p>
            <a:pPr lvl="1" algn="just">
              <a:lnSpc>
                <a:spcPct val="90000"/>
              </a:lnSpc>
              <a:buFont typeface="Wingdings" panose="05000000000000000000" pitchFamily="2" charset="2"/>
              <a:buChar char="q"/>
            </a:pPr>
            <a:r>
              <a:rPr lang="en-US" dirty="0">
                <a:solidFill>
                  <a:srgbClr val="FF0000"/>
                </a:solidFill>
                <a:effectLst>
                  <a:outerShdw blurRad="38100" dist="38100" dir="2700000" algn="tl">
                    <a:srgbClr val="000000">
                      <a:alpha val="43137"/>
                    </a:srgbClr>
                  </a:outerShdw>
                </a:effectLst>
              </a:rPr>
              <a:t>International Convention for the Prevention of Pollution from Ships, MARPOL </a:t>
            </a:r>
            <a:r>
              <a:rPr lang="en-US" dirty="0">
                <a:solidFill>
                  <a:schemeClr val="tx1"/>
                </a:solidFill>
              </a:rPr>
              <a:t>- a convention providing for a set of measures to prevent operational and transboundary pollution of the sea by ships with oil, liquid substances in large quantities, harmful substances in packaging, and wastewater. The predecessor of MARPOL 73/78 was the 1954 International Convention for the Prevention of Marine Pollution by Oil (OILPOL). The growing role of maritime transport in ocean pollution required a major change, tightening and expansion of the provisions of the 1954 Convention. The new MARPOL Convention was adopted under the auspices of the International Maritime Organization (IMO) in 1973. In 1978, a Protocol supplementing the Convention was adopted (the 1978 MARPOL Protocol). In 1997, another protocol to the Convention was adopted.</a:t>
            </a:r>
          </a:p>
          <a:p>
            <a:pPr lvl="1" algn="just">
              <a:lnSpc>
                <a:spcPct val="90000"/>
              </a:lnSpc>
              <a:buFont typeface="Wingdings" panose="05000000000000000000" pitchFamily="2" charset="2"/>
              <a:buChar char="q"/>
            </a:pPr>
            <a:r>
              <a:rPr lang="en-US" dirty="0">
                <a:solidFill>
                  <a:srgbClr val="FF0000"/>
                </a:solidFill>
                <a:effectLst>
                  <a:outerShdw blurRad="38100" dist="38100" dir="2700000" algn="tl">
                    <a:srgbClr val="000000">
                      <a:alpha val="43137"/>
                    </a:srgbClr>
                  </a:outerShdw>
                </a:effectLst>
              </a:rPr>
              <a:t>Convention on the Prevention of Marine Pollution by Dumping of Wastes and Other Matter </a:t>
            </a:r>
            <a:r>
              <a:rPr lang="en-US" dirty="0">
                <a:solidFill>
                  <a:schemeClr val="tx1"/>
                </a:solidFill>
              </a:rPr>
              <a:t>– a convention signed in 1972, also called the London Convention, on the prevention of marine pollution by dumping of wastes and other materials from ships, aircraft, fixed and floating platforms or other structures artificially constructed at sea.</a:t>
            </a:r>
          </a:p>
        </p:txBody>
      </p:sp>
    </p:spTree>
    <p:extLst>
      <p:ext uri="{BB962C8B-B14F-4D97-AF65-F5344CB8AC3E}">
        <p14:creationId xmlns:p14="http://schemas.microsoft.com/office/powerpoint/2010/main" val="2094298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10">
            <a:extLst>
              <a:ext uri="{FF2B5EF4-FFF2-40B4-BE49-F238E27FC236}">
                <a16:creationId xmlns="" xmlns:a16="http://schemas.microsoft.com/office/drawing/2014/main" id="{83030214-227F-42DB-9282-BBA6AF8D94A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11">
            <a:extLst>
              <a:ext uri="{FF2B5EF4-FFF2-40B4-BE49-F238E27FC236}">
                <a16:creationId xmlns="" xmlns:a16="http://schemas.microsoft.com/office/drawing/2014/main" id="{0D7A9289-BAD1-4A78-979F-A655C886DBF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8" name="Заголовок 5">
            <a:extLst>
              <a:ext uri="{FF2B5EF4-FFF2-40B4-BE49-F238E27FC236}">
                <a16:creationId xmlns="" xmlns:a16="http://schemas.microsoft.com/office/drawing/2014/main" id="{87CDC3EF-B02C-47D4-A59F-3C4D60F64206}"/>
              </a:ext>
            </a:extLst>
          </p:cNvPr>
          <p:cNvSpPr txBox="1">
            <a:spLocks/>
          </p:cNvSpPr>
          <p:nvPr/>
        </p:nvSpPr>
        <p:spPr>
          <a:xfrm>
            <a:off x="231259" y="2283763"/>
            <a:ext cx="4423037" cy="3669362"/>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rPr>
              <a:t>4.INTERNATIONAL LEGAL NORMS ON PROTECTION OF MARINE ENVIRONMENT </a:t>
            </a:r>
            <a:endParaRPr lang="ru-RU" sz="3200" b="1" dirty="0">
              <a:ln w="9525">
                <a:solidFill>
                  <a:sysClr val="windowText" lastClr="000000"/>
                </a:solidFill>
                <a:prstDash val="solid"/>
              </a:ln>
              <a:solidFill>
                <a:srgbClr val="FF0000"/>
              </a:solidFill>
              <a:effectLst>
                <a:outerShdw blurRad="12700" dist="38100" dir="2700000" algn="tl" rotWithShape="0">
                  <a:schemeClr val="bg1">
                    <a:lumMod val="50000"/>
                  </a:schemeClr>
                </a:outerShdw>
              </a:effectLst>
              <a:latin typeface="Comic Sans MS" panose="030F0702030302020204" pitchFamily="66" charset="0"/>
              <a:ea typeface="+mn-ea"/>
              <a:cs typeface="+mn-cs"/>
            </a:endParaRPr>
          </a:p>
        </p:txBody>
      </p:sp>
      <p:sp>
        <p:nvSpPr>
          <p:cNvPr id="9" name="Объект 2">
            <a:extLst>
              <a:ext uri="{FF2B5EF4-FFF2-40B4-BE49-F238E27FC236}">
                <a16:creationId xmlns="" xmlns:a16="http://schemas.microsoft.com/office/drawing/2014/main" id="{E70F8331-EF5F-48A0-BB4D-06959FDC3ED4}"/>
              </a:ext>
            </a:extLst>
          </p:cNvPr>
          <p:cNvSpPr txBox="1">
            <a:spLocks/>
          </p:cNvSpPr>
          <p:nvPr/>
        </p:nvSpPr>
        <p:spPr>
          <a:xfrm>
            <a:off x="4171950" y="199502"/>
            <a:ext cx="7788790" cy="309614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lvl="1" algn="just">
              <a:lnSpc>
                <a:spcPct val="90000"/>
              </a:lnSpc>
              <a:buFont typeface="Wingdings" panose="05000000000000000000" pitchFamily="2" charset="2"/>
              <a:buChar char="q"/>
            </a:pPr>
            <a:r>
              <a:rPr lang="en-US" dirty="0">
                <a:solidFill>
                  <a:srgbClr val="FF0000"/>
                </a:solidFill>
                <a:effectLst>
                  <a:outerShdw blurRad="38100" dist="38100" dir="2700000" algn="tl">
                    <a:srgbClr val="000000">
                      <a:alpha val="43137"/>
                    </a:srgbClr>
                  </a:outerShdw>
                </a:effectLst>
              </a:rPr>
              <a:t>International Convention Relating to Intervention on the High Seas in Cases of Oil Pollution Casualties</a:t>
            </a:r>
            <a:r>
              <a:rPr lang="en-US" dirty="0">
                <a:solidFill>
                  <a:srgbClr val="FF0000"/>
                </a:solidFill>
              </a:rPr>
              <a:t> </a:t>
            </a:r>
            <a:r>
              <a:rPr lang="en-US" dirty="0">
                <a:solidFill>
                  <a:schemeClr val="tx1"/>
                </a:solidFill>
              </a:rPr>
              <a:t>– a convention, which was concluded under the auspices of the International Maritime Organization in 1969 (entered into force in 1975), providing for the right of coastal states to take, in the event of an accident on the high seas, such measures as may be necessary to prevent, reduce or eliminate the risk of pollution or the threat of pollution of the sea by oil;</a:t>
            </a:r>
          </a:p>
          <a:p>
            <a:pPr lvl="1" algn="just">
              <a:lnSpc>
                <a:spcPct val="90000"/>
              </a:lnSpc>
              <a:buFont typeface="Wingdings" panose="05000000000000000000" pitchFamily="2" charset="2"/>
              <a:buChar char="q"/>
            </a:pPr>
            <a:r>
              <a:rPr lang="en-US" dirty="0">
                <a:solidFill>
                  <a:srgbClr val="FF0000"/>
                </a:solidFill>
                <a:effectLst>
                  <a:outerShdw blurRad="38100" dist="38100" dir="2700000" algn="tl">
                    <a:srgbClr val="000000">
                      <a:alpha val="43137"/>
                    </a:srgbClr>
                  </a:outerShdw>
                </a:effectLst>
              </a:rPr>
              <a:t>International Convention on Oil Pollution Preparedness, Response and Co-operation (OPRC) </a:t>
            </a:r>
            <a:r>
              <a:rPr lang="en-US" dirty="0">
                <a:solidFill>
                  <a:schemeClr val="tx1"/>
                </a:solidFill>
              </a:rPr>
              <a:t>- a convention on oil spill prevention and cooperation signed in 1990 and entered into force in 1995. In 2000, a Protocol to the Convention was signed extending its provisions to prevent and control spills of hazardous chemicals.</a:t>
            </a:r>
          </a:p>
        </p:txBody>
      </p:sp>
      <p:sp>
        <p:nvSpPr>
          <p:cNvPr id="7" name="TextBox 6">
            <a:extLst>
              <a:ext uri="{FF2B5EF4-FFF2-40B4-BE49-F238E27FC236}">
                <a16:creationId xmlns="" xmlns:a16="http://schemas.microsoft.com/office/drawing/2014/main" id="{57F75117-4A29-41DB-827F-B2B597DE14DA}"/>
              </a:ext>
            </a:extLst>
          </p:cNvPr>
          <p:cNvSpPr txBox="1"/>
          <p:nvPr/>
        </p:nvSpPr>
        <p:spPr>
          <a:xfrm>
            <a:off x="4885554" y="3608725"/>
            <a:ext cx="7075186" cy="1200329"/>
          </a:xfrm>
          <a:prstGeom prst="rect">
            <a:avLst/>
          </a:prstGeom>
          <a:noFill/>
        </p:spPr>
        <p:txBody>
          <a:bodyPr wrap="square">
            <a:spAutoFit/>
          </a:bodyPr>
          <a:lstStyle/>
          <a:p>
            <a:pPr algn="just"/>
            <a:r>
              <a:rPr lang="en-US" dirty="0">
                <a:solidFill>
                  <a:srgbClr val="FF0000"/>
                </a:solidFill>
                <a:effectLst>
                  <a:outerShdw blurRad="38100" dist="38100" dir="2700000" algn="tl">
                    <a:srgbClr val="000000">
                      <a:alpha val="43137"/>
                    </a:srgbClr>
                  </a:outerShdw>
                </a:effectLst>
              </a:rPr>
              <a:t>In addition, there are a number of regional conventions that ensure the protection of the marine environment of individual seas and parts of the oceans from pollution from various sources.</a:t>
            </a:r>
          </a:p>
        </p:txBody>
      </p:sp>
    </p:spTree>
    <p:extLst>
      <p:ext uri="{BB962C8B-B14F-4D97-AF65-F5344CB8AC3E}">
        <p14:creationId xmlns:p14="http://schemas.microsoft.com/office/powerpoint/2010/main" val="83654842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30ECC70E-6674-4337-B48B-AF4F8832F1E5}">
  <ds:schemaRefs>
    <ds:schemaRef ds:uri="http://schemas.microsoft.com/sharepoint/v3/contenttype/forms"/>
  </ds:schemaRefs>
</ds:datastoreItem>
</file>

<file path=customXml/itemProps2.xml><?xml version="1.0" encoding="utf-8"?>
<ds:datastoreItem xmlns:ds="http://schemas.openxmlformats.org/officeDocument/2006/customXml" ds:itemID="{D2BAE40F-4B14-4E0B-9265-745AD5E2D4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6B76F2-1AE1-4A2A-A5B3-D462CC5E81F8}">
  <ds:schemaRefs>
    <ds:schemaRef ds:uri="http://schemas.microsoft.com/office/2006/metadata/properties"/>
    <ds:schemaRef ds:uri="http://purl.org/dc/terms/"/>
    <ds:schemaRef ds:uri="http://schemas.microsoft.com/sharepoint/v3"/>
    <ds:schemaRef ds:uri="http://schemas.microsoft.com/office/2006/documentManagement/types"/>
    <ds:schemaRef ds:uri="http://schemas.openxmlformats.org/package/2006/metadata/core-properties"/>
    <ds:schemaRef ds:uri="6dc4bcd6-49db-4c07-9060-8acfc67cef9f"/>
    <ds:schemaRef ds:uri="http://purl.org/dc/elements/1.1/"/>
    <ds:schemaRef ds:uri="fb0879af-3eba-417a-a55a-ffe6dcd6ca77"/>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1413</Words>
  <Application>Microsoft Office PowerPoint</Application>
  <PresentationFormat>Широкоэкранный</PresentationFormat>
  <Paragraphs>58</Paragraphs>
  <Slides>11</Slides>
  <Notes>3</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vt:lpstr>
      <vt:lpstr>Bookman Old Style</vt:lpstr>
      <vt:lpstr>Calibri</vt:lpstr>
      <vt:lpstr>Century Gothic</vt:lpstr>
      <vt:lpstr>Comic Sans MS</vt:lpstr>
      <vt:lpstr>Wingdings</vt:lpstr>
      <vt:lpstr>Wingdings 3</vt:lpstr>
      <vt:lpstr>Легкий дым</vt:lpstr>
      <vt:lpstr>Презентация PowerPoint</vt:lpstr>
      <vt:lpstr>CONTENT</vt:lpstr>
      <vt:lpstr>Презентация PowerPoint</vt:lpstr>
      <vt:lpstr>Презентация PowerPoint</vt:lpstr>
      <vt:lpstr>Презентация PowerPoint</vt:lpstr>
      <vt:lpstr>3. HISTORICAL ASPECT</vt:lpstr>
      <vt:lpstr>3. HISTORICAL ASPECT</vt:lpstr>
      <vt:lpstr>Презентация PowerPoint</vt:lpstr>
      <vt:lpstr>Презентация PowerPoint</vt:lpstr>
      <vt:lpstr>Презентация PowerPoint</vt:lpstr>
      <vt:lpstr>SOURCES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2020-11-28T07:16:18Z</dcterms:created>
  <dcterms:modified xsi:type="dcterms:W3CDTF">2022-06-26T17:32:00Z</dcterms:modified>
</cp:coreProperties>
</file>